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326" r:id="rId3"/>
    <p:sldId id="331" r:id="rId4"/>
    <p:sldId id="313" r:id="rId5"/>
    <p:sldId id="315" r:id="rId6"/>
    <p:sldId id="307" r:id="rId7"/>
    <p:sldId id="305" r:id="rId8"/>
    <p:sldId id="306" r:id="rId9"/>
    <p:sldId id="316" r:id="rId10"/>
    <p:sldId id="320" r:id="rId11"/>
    <p:sldId id="310" r:id="rId12"/>
    <p:sldId id="317" r:id="rId13"/>
    <p:sldId id="337" r:id="rId14"/>
    <p:sldId id="330" r:id="rId15"/>
    <p:sldId id="332" r:id="rId16"/>
    <p:sldId id="333" r:id="rId17"/>
    <p:sldId id="334" r:id="rId18"/>
    <p:sldId id="329" r:id="rId19"/>
    <p:sldId id="304" r:id="rId2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97" autoAdjust="0"/>
    <p:restoredTop sz="95897" autoAdjust="0"/>
  </p:normalViewPr>
  <p:slideViewPr>
    <p:cSldViewPr snapToGrid="0">
      <p:cViewPr varScale="1">
        <p:scale>
          <a:sx n="68" d="100"/>
          <a:sy n="68" d="100"/>
        </p:scale>
        <p:origin x="-23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86E024D-1AA6-450D-9331-E870F4562EF6}" type="datetimeFigureOut">
              <a:rPr lang="it-IT" smtClean="0"/>
              <a:t>10/09/2018</a:t>
            </a:fld>
            <a:endParaRPr lang="it-IT"/>
          </a:p>
        </p:txBody>
      </p:sp>
      <p:sp>
        <p:nvSpPr>
          <p:cNvPr id="4" name="Segnaposto piè di pagina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F8AFE52-A331-4D4C-82FF-3B5196433A8D}" type="slidenum">
              <a:rPr lang="it-IT" smtClean="0"/>
              <a:t>‹N›</a:t>
            </a:fld>
            <a:endParaRPr lang="it-IT"/>
          </a:p>
        </p:txBody>
      </p:sp>
    </p:spTree>
    <p:extLst>
      <p:ext uri="{BB962C8B-B14F-4D97-AF65-F5344CB8AC3E}">
        <p14:creationId xmlns:p14="http://schemas.microsoft.com/office/powerpoint/2010/main" val="2418838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8D2CA49-4931-44F1-8F64-CF3CC174BABE}" type="datetimeFigureOut">
              <a:rPr lang="it-IT" smtClean="0"/>
              <a:t>10/09/2018</a:t>
            </a:fld>
            <a:endParaRPr lang="it-IT"/>
          </a:p>
        </p:txBody>
      </p:sp>
      <p:sp>
        <p:nvSpPr>
          <p:cNvPr id="4" name="Segnaposto immagine diapositiva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249F008-4E28-4B71-A4EE-51E4A39E73BF}" type="slidenum">
              <a:rPr lang="it-IT" smtClean="0"/>
              <a:t>‹N›</a:t>
            </a:fld>
            <a:endParaRPr lang="it-IT"/>
          </a:p>
        </p:txBody>
      </p:sp>
    </p:spTree>
    <p:extLst>
      <p:ext uri="{BB962C8B-B14F-4D97-AF65-F5344CB8AC3E}">
        <p14:creationId xmlns:p14="http://schemas.microsoft.com/office/powerpoint/2010/main" val="484526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Tree>
    <p:extLst>
      <p:ext uri="{BB962C8B-B14F-4D97-AF65-F5344CB8AC3E}">
        <p14:creationId xmlns:p14="http://schemas.microsoft.com/office/powerpoint/2010/main" val="254017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extLst>
      <p:ext uri="{BB962C8B-B14F-4D97-AF65-F5344CB8AC3E}">
        <p14:creationId xmlns:p14="http://schemas.microsoft.com/office/powerpoint/2010/main" val="334632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extLst>
      <p:ext uri="{BB962C8B-B14F-4D97-AF65-F5344CB8AC3E}">
        <p14:creationId xmlns:p14="http://schemas.microsoft.com/office/powerpoint/2010/main" val="2184871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628650" y="1824962"/>
            <a:ext cx="7886700" cy="1325563"/>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628650" y="3128211"/>
            <a:ext cx="7886700" cy="304875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extLst>
      <p:ext uri="{BB962C8B-B14F-4D97-AF65-F5344CB8AC3E}">
        <p14:creationId xmlns:p14="http://schemas.microsoft.com/office/powerpoint/2010/main" val="289472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Tree>
    <p:extLst>
      <p:ext uri="{BB962C8B-B14F-4D97-AF65-F5344CB8AC3E}">
        <p14:creationId xmlns:p14="http://schemas.microsoft.com/office/powerpoint/2010/main" val="3179403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extLst>
      <p:ext uri="{BB962C8B-B14F-4D97-AF65-F5344CB8AC3E}">
        <p14:creationId xmlns:p14="http://schemas.microsoft.com/office/powerpoint/2010/main" val="2930825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extLst>
      <p:ext uri="{BB962C8B-B14F-4D97-AF65-F5344CB8AC3E}">
        <p14:creationId xmlns:p14="http://schemas.microsoft.com/office/powerpoint/2010/main" val="2413077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28650" y="1937253"/>
            <a:ext cx="7886700" cy="1325563"/>
          </a:xfrm>
        </p:spPr>
        <p:txBody>
          <a:bodyPr/>
          <a:lstStyle/>
          <a:p>
            <a:r>
              <a:rPr lang="it-IT"/>
              <a:t>Fare clic per modificare lo stile del titolo</a:t>
            </a:r>
            <a:endParaRPr lang="en-US" dirty="0"/>
          </a:p>
        </p:txBody>
      </p:sp>
    </p:spTree>
    <p:extLst>
      <p:ext uri="{BB962C8B-B14F-4D97-AF65-F5344CB8AC3E}">
        <p14:creationId xmlns:p14="http://schemas.microsoft.com/office/powerpoint/2010/main" val="2475413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76525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Tree>
    <p:extLst>
      <p:ext uri="{BB962C8B-B14F-4D97-AF65-F5344CB8AC3E}">
        <p14:creationId xmlns:p14="http://schemas.microsoft.com/office/powerpoint/2010/main" val="162450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Tree>
    <p:extLst>
      <p:ext uri="{BB962C8B-B14F-4D97-AF65-F5344CB8AC3E}">
        <p14:creationId xmlns:p14="http://schemas.microsoft.com/office/powerpoint/2010/main" val="1968489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9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767638"/>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3272589"/>
            <a:ext cx="7886700" cy="2904374"/>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Rettangolo 6"/>
          <p:cNvSpPr/>
          <p:nvPr userDrawn="1"/>
        </p:nvSpPr>
        <p:spPr>
          <a:xfrm>
            <a:off x="433136" y="679584"/>
            <a:ext cx="8454189" cy="907300"/>
          </a:xfrm>
          <a:prstGeom prst="rect">
            <a:avLst/>
          </a:prstGeom>
        </p:spPr>
        <p:txBody>
          <a:bodyPr wrap="square">
            <a:spAutoFit/>
          </a:bodyPr>
          <a:lstStyle/>
          <a:p>
            <a:pPr algn="ctr">
              <a:lnSpc>
                <a:spcPct val="107000"/>
              </a:lnSpc>
              <a:spcAft>
                <a:spcPts val="0"/>
              </a:spcAft>
            </a:pPr>
            <a:r>
              <a:rPr lang="it-IT"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400" b="1" i="1" dirty="0">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rPr>
              <a:t>Commissario Straordinario Unico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050" dirty="0">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rPr>
              <a:t>per il coordinamento e la realizzazione degli interventi di collettamento, fognatura e depurazione delle acque reflue urbane (Sentenze di condanna della Corte di Giustizia dell’Unione Europea C-565/10 e C-85/13).</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050" b="1" dirty="0">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rPr>
              <a:t>D.P.C.M. del 26/04/2017</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descr="Emblem_of_Italy_sv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252912" y="156518"/>
            <a:ext cx="567113" cy="634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903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9300"/>
            <a:ext cx="9144000" cy="2667834"/>
          </a:xfrm>
          <a:prstGeom prst="rect">
            <a:avLst/>
          </a:prstGeom>
        </p:spPr>
      </p:pic>
      <p:sp>
        <p:nvSpPr>
          <p:cNvPr id="2" name="Titolo 1"/>
          <p:cNvSpPr>
            <a:spLocks noGrp="1"/>
          </p:cNvSpPr>
          <p:nvPr>
            <p:ph type="ctrTitle"/>
          </p:nvPr>
        </p:nvSpPr>
        <p:spPr>
          <a:xfrm>
            <a:off x="0" y="6423675"/>
            <a:ext cx="9144000" cy="297800"/>
          </a:xfrm>
        </p:spPr>
        <p:txBody>
          <a:bodyPr>
            <a:noAutofit/>
          </a:bodyPr>
          <a:lstStyle/>
          <a:p>
            <a:r>
              <a:rPr lang="it-IT" sz="1400" b="1" dirty="0" smtClean="0">
                <a:latin typeface="Times New Roman" panose="02020603050405020304" pitchFamily="18" charset="0"/>
                <a:cs typeface="Times New Roman" panose="02020603050405020304" pitchFamily="18" charset="0"/>
              </a:rPr>
              <a:t>PRESENTAZIONE</a:t>
            </a:r>
            <a:endParaRPr lang="it-IT" sz="1400" b="1" dirty="0">
              <a:latin typeface="Times New Roman" panose="02020603050405020304" pitchFamily="18" charset="0"/>
              <a:cs typeface="Times New Roman" panose="02020603050405020304" pitchFamily="18" charset="0"/>
            </a:endParaRPr>
          </a:p>
        </p:txBody>
      </p:sp>
      <p:sp>
        <p:nvSpPr>
          <p:cNvPr id="3" name="Sottotitolo 2"/>
          <p:cNvSpPr>
            <a:spLocks noGrp="1"/>
          </p:cNvSpPr>
          <p:nvPr>
            <p:ph type="subTitle" idx="1"/>
          </p:nvPr>
        </p:nvSpPr>
        <p:spPr>
          <a:xfrm>
            <a:off x="663677" y="4900862"/>
            <a:ext cx="7993625" cy="1042738"/>
          </a:xfrm>
        </p:spPr>
        <p:txBody>
          <a:bodyPr>
            <a:noAutofit/>
          </a:bodyPr>
          <a:lstStyle/>
          <a:p>
            <a:r>
              <a:rPr lang="it-IT" sz="1800" b="1" dirty="0" smtClean="0">
                <a:latin typeface="Times New Roman" panose="02020603050405020304" pitchFamily="18" charset="0"/>
                <a:cs typeface="Times New Roman" panose="02020603050405020304" pitchFamily="18" charset="0"/>
              </a:rPr>
              <a:t>Camera dei Deputati, Commissione VIII Ambiente, Territorio e Lavori Pubblici</a:t>
            </a:r>
          </a:p>
          <a:p>
            <a:r>
              <a:rPr lang="it-IT" sz="1800" b="1" dirty="0" smtClean="0">
                <a:latin typeface="Times New Roman" panose="02020603050405020304" pitchFamily="18" charset="0"/>
                <a:cs typeface="Times New Roman" panose="02020603050405020304" pitchFamily="18" charset="0"/>
              </a:rPr>
              <a:t>Audizione del </a:t>
            </a:r>
            <a:r>
              <a:rPr lang="it-IT" sz="1800" b="1" i="1" dirty="0" smtClean="0">
                <a:latin typeface="Times New Roman" panose="02020603050405020304" pitchFamily="18" charset="0"/>
                <a:cs typeface="Times New Roman" panose="02020603050405020304" pitchFamily="18" charset="0"/>
              </a:rPr>
              <a:t>Prof</a:t>
            </a:r>
            <a:r>
              <a:rPr lang="it-IT" sz="1800" b="1" i="1" dirty="0">
                <a:latin typeface="Times New Roman" panose="02020603050405020304" pitchFamily="18" charset="0"/>
                <a:cs typeface="Times New Roman" panose="02020603050405020304" pitchFamily="18" charset="0"/>
              </a:rPr>
              <a:t>. Enrico Rolle – Commissario Straordinario </a:t>
            </a:r>
            <a:r>
              <a:rPr lang="it-IT" sz="1800" b="1" i="1" dirty="0" smtClean="0">
                <a:latin typeface="Times New Roman" panose="02020603050405020304" pitchFamily="18" charset="0"/>
                <a:cs typeface="Times New Roman" panose="02020603050405020304" pitchFamily="18" charset="0"/>
              </a:rPr>
              <a:t>Unico</a:t>
            </a:r>
          </a:p>
          <a:p>
            <a:r>
              <a:rPr lang="it-IT" sz="1800" b="1" i="1" dirty="0" smtClean="0">
                <a:latin typeface="Times New Roman" panose="02020603050405020304" pitchFamily="18" charset="0"/>
                <a:cs typeface="Times New Roman" panose="02020603050405020304" pitchFamily="18" charset="0"/>
              </a:rPr>
              <a:t>Roma, 12 settembre 2018</a:t>
            </a:r>
            <a:endParaRPr lang="it-IT" sz="1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3373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1619794"/>
            <a:ext cx="7886700" cy="431075"/>
          </a:xfrm>
        </p:spPr>
        <p:txBody>
          <a:bodyPr>
            <a:normAutofit fontScale="90000"/>
          </a:bodyPr>
          <a:lstStyle/>
          <a:p>
            <a:pPr algn="ctr"/>
            <a:r>
              <a:rPr lang="it-IT" dirty="0" smtClean="0">
                <a:latin typeface="Times New Roman" panose="02020603050405020304" pitchFamily="18" charset="0"/>
                <a:cs typeface="Times New Roman" panose="02020603050405020304" pitchFamily="18" charset="0"/>
              </a:rPr>
              <a:t>Attività</a:t>
            </a:r>
            <a:endParaRPr lang="it-IT" dirty="0"/>
          </a:p>
        </p:txBody>
      </p:sp>
      <p:sp>
        <p:nvSpPr>
          <p:cNvPr id="3" name="Segnaposto contenuto 2"/>
          <p:cNvSpPr>
            <a:spLocks noGrp="1"/>
          </p:cNvSpPr>
          <p:nvPr>
            <p:ph idx="1"/>
          </p:nvPr>
        </p:nvSpPr>
        <p:spPr>
          <a:xfrm>
            <a:off x="628650" y="2050869"/>
            <a:ext cx="7886700" cy="4572000"/>
          </a:xfrm>
        </p:spPr>
        <p:txBody>
          <a:bodyPr>
            <a:normAutofit fontScale="62500" lnSpcReduction="20000"/>
          </a:bodyPr>
          <a:lstStyle/>
          <a:p>
            <a:pPr algn="just">
              <a:spcBef>
                <a:spcPts val="0"/>
              </a:spcBef>
            </a:pPr>
            <a:endParaRPr lang="it-IT" sz="1300"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Ricognizione e monitoraggio dello </a:t>
            </a:r>
            <a:r>
              <a:rPr lang="it-IT" b="1" dirty="0" smtClean="0">
                <a:latin typeface="Times New Roman" panose="02020603050405020304" pitchFamily="18" charset="0"/>
                <a:cs typeface="Times New Roman" panose="02020603050405020304" pitchFamily="18" charset="0"/>
              </a:rPr>
              <a:t>stato di avanzamento degli interventi </a:t>
            </a:r>
            <a:r>
              <a:rPr lang="it-IT" dirty="0" smtClean="0">
                <a:latin typeface="Times New Roman" panose="02020603050405020304" pitchFamily="18" charset="0"/>
                <a:cs typeface="Times New Roman" panose="02020603050405020304" pitchFamily="18" charset="0"/>
              </a:rPr>
              <a:t>e delle procedure tecnico-amministrative</a:t>
            </a:r>
          </a:p>
          <a:p>
            <a:pPr algn="just"/>
            <a:r>
              <a:rPr lang="it-IT" dirty="0" smtClean="0">
                <a:latin typeface="Times New Roman" panose="02020603050405020304" pitchFamily="18" charset="0"/>
                <a:cs typeface="Times New Roman" panose="02020603050405020304" pitchFamily="18" charset="0"/>
              </a:rPr>
              <a:t>Analisi delle </a:t>
            </a:r>
            <a:r>
              <a:rPr lang="it-IT" b="1" dirty="0" smtClean="0">
                <a:latin typeface="Times New Roman" panose="02020603050405020304" pitchFamily="18" charset="0"/>
                <a:cs typeface="Times New Roman" panose="02020603050405020304" pitchFamily="18" charset="0"/>
              </a:rPr>
              <a:t>criticità</a:t>
            </a:r>
          </a:p>
          <a:p>
            <a:pPr algn="just"/>
            <a:r>
              <a:rPr lang="it-IT" dirty="0" smtClean="0">
                <a:latin typeface="Times New Roman" panose="02020603050405020304" pitchFamily="18" charset="0"/>
                <a:cs typeface="Times New Roman" panose="02020603050405020304" pitchFamily="18" charset="0"/>
              </a:rPr>
              <a:t>Riunioni per agglomerato nel caso di solo </a:t>
            </a:r>
            <a:r>
              <a:rPr lang="it-IT" b="1" dirty="0" smtClean="0">
                <a:latin typeface="Times New Roman" panose="02020603050405020304" pitchFamily="18" charset="0"/>
                <a:cs typeface="Times New Roman" panose="02020603050405020304" pitchFamily="18" charset="0"/>
              </a:rPr>
              <a:t>coordinamento</a:t>
            </a:r>
            <a:endParaRPr lang="it-IT"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Implementazione di un</a:t>
            </a:r>
            <a:r>
              <a:rPr lang="it-IT" b="1" dirty="0" smtClean="0">
                <a:latin typeface="Times New Roman" panose="02020603050405020304" pitchFamily="18" charset="0"/>
                <a:cs typeface="Times New Roman" panose="02020603050405020304" pitchFamily="18" charset="0"/>
              </a:rPr>
              <a:t> Sistema informativo-gestionale</a:t>
            </a:r>
          </a:p>
          <a:p>
            <a:pPr algn="just"/>
            <a:r>
              <a:rPr lang="it-IT" dirty="0" smtClean="0">
                <a:latin typeface="Times New Roman" panose="02020603050405020304" pitchFamily="18" charset="0"/>
                <a:cs typeface="Times New Roman" panose="02020603050405020304" pitchFamily="18" charset="0"/>
              </a:rPr>
              <a:t>Predisposizione </a:t>
            </a:r>
            <a:r>
              <a:rPr lang="it-IT" b="1" dirty="0" smtClean="0">
                <a:latin typeface="Times New Roman" panose="02020603050405020304" pitchFamily="18" charset="0"/>
                <a:cs typeface="Times New Roman" panose="02020603050405020304" pitchFamily="18" charset="0"/>
              </a:rPr>
              <a:t>dell’Albo progettisti </a:t>
            </a:r>
            <a:r>
              <a:rPr lang="it-IT" dirty="0" smtClean="0">
                <a:latin typeface="Times New Roman" panose="02020603050405020304" pitchFamily="18" charset="0"/>
                <a:cs typeface="Times New Roman" panose="02020603050405020304" pitchFamily="18" charset="0"/>
              </a:rPr>
              <a:t>e del relativo sistema di qualificazione</a:t>
            </a:r>
          </a:p>
          <a:p>
            <a:pPr algn="just">
              <a:spcAft>
                <a:spcPts val="600"/>
              </a:spcAft>
            </a:pPr>
            <a:r>
              <a:rPr lang="it-IT" dirty="0" smtClean="0">
                <a:latin typeface="Times New Roman" panose="02020603050405020304" pitchFamily="18" charset="0"/>
                <a:cs typeface="Times New Roman" panose="02020603050405020304" pitchFamily="18" charset="0"/>
              </a:rPr>
              <a:t>Emanazione di </a:t>
            </a:r>
            <a:r>
              <a:rPr lang="it-IT" b="1" dirty="0" smtClean="0">
                <a:latin typeface="Times New Roman" panose="02020603050405020304" pitchFamily="18" charset="0"/>
                <a:cs typeface="Times New Roman" panose="02020603050405020304" pitchFamily="18" charset="0"/>
              </a:rPr>
              <a:t>144 provvedimenti di carattere tecnico-amministrativo</a:t>
            </a:r>
            <a:endParaRPr lang="it-IT" dirty="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Per gli </a:t>
            </a:r>
            <a:r>
              <a:rPr lang="it-IT" dirty="0">
                <a:latin typeface="Times New Roman" panose="02020603050405020304" pitchFamily="18" charset="0"/>
                <a:cs typeface="Times New Roman" panose="02020603050405020304" pitchFamily="18" charset="0"/>
              </a:rPr>
              <a:t>interventi di </a:t>
            </a:r>
            <a:r>
              <a:rPr lang="it-IT" b="1" dirty="0">
                <a:latin typeface="Times New Roman" panose="02020603050405020304" pitchFamily="18" charset="0"/>
                <a:cs typeface="Times New Roman" panose="02020603050405020304" pitchFamily="18" charset="0"/>
              </a:rPr>
              <a:t>diretta </a:t>
            </a:r>
            <a:r>
              <a:rPr lang="it-IT" b="1" dirty="0" smtClean="0">
                <a:latin typeface="Times New Roman" panose="02020603050405020304" pitchFamily="18" charset="0"/>
                <a:cs typeface="Times New Roman" panose="02020603050405020304" pitchFamily="18" charset="0"/>
              </a:rPr>
              <a:t>competenza</a:t>
            </a:r>
            <a:r>
              <a:rPr lang="it-IT" dirty="0" smtClean="0">
                <a:latin typeface="Times New Roman" panose="02020603050405020304" pitchFamily="18" charset="0"/>
                <a:cs typeface="Times New Roman" panose="02020603050405020304" pitchFamily="18" charset="0"/>
              </a:rPr>
              <a:t>:</a:t>
            </a:r>
          </a:p>
          <a:p>
            <a:pPr lvl="1" algn="just">
              <a:buFont typeface="Wingdings" panose="05000000000000000000" pitchFamily="2" charset="2"/>
              <a:buChar char="Ø"/>
            </a:pPr>
            <a:r>
              <a:rPr lang="it-IT" b="1" dirty="0" smtClean="0">
                <a:latin typeface="Times New Roman" panose="02020603050405020304" pitchFamily="18" charset="0"/>
                <a:cs typeface="Times New Roman" panose="02020603050405020304" pitchFamily="18" charset="0"/>
              </a:rPr>
              <a:t>18 contratti </a:t>
            </a:r>
            <a:r>
              <a:rPr lang="it-IT" dirty="0" smtClean="0">
                <a:latin typeface="Times New Roman" panose="02020603050405020304" pitchFamily="18" charset="0"/>
                <a:cs typeface="Times New Roman" panose="02020603050405020304" pitchFamily="18" charset="0"/>
              </a:rPr>
              <a:t>per progettazione e/o esecuzione lavori</a:t>
            </a:r>
          </a:p>
          <a:p>
            <a:pPr lvl="1" algn="just">
              <a:buFont typeface="Wingdings" panose="05000000000000000000" pitchFamily="2" charset="2"/>
              <a:buChar char="Ø"/>
            </a:pPr>
            <a:r>
              <a:rPr lang="it-IT" b="1" dirty="0" smtClean="0">
                <a:latin typeface="Times New Roman" panose="02020603050405020304" pitchFamily="18" charset="0"/>
                <a:cs typeface="Times New Roman" panose="02020603050405020304" pitchFamily="18" charset="0"/>
              </a:rPr>
              <a:t>3 gare per indagini </a:t>
            </a:r>
            <a:r>
              <a:rPr lang="it-IT" dirty="0" smtClean="0">
                <a:latin typeface="Times New Roman" panose="02020603050405020304" pitchFamily="18" charset="0"/>
                <a:cs typeface="Times New Roman" panose="02020603050405020304" pitchFamily="18" charset="0"/>
              </a:rPr>
              <a:t>propedeutiche alla progettazione</a:t>
            </a:r>
          </a:p>
          <a:p>
            <a:pPr lvl="1" algn="just">
              <a:buFont typeface="Wingdings" panose="05000000000000000000" pitchFamily="2" charset="2"/>
              <a:buChar char="Ø"/>
            </a:pPr>
            <a:r>
              <a:rPr lang="it-IT" b="1" dirty="0" smtClean="0">
                <a:latin typeface="Times New Roman" panose="02020603050405020304" pitchFamily="18" charset="0"/>
                <a:cs typeface="Times New Roman" panose="02020603050405020304" pitchFamily="18" charset="0"/>
              </a:rPr>
              <a:t>21 gare per servizi</a:t>
            </a:r>
            <a:r>
              <a:rPr lang="it-IT" dirty="0" smtClean="0">
                <a:latin typeface="Times New Roman" panose="02020603050405020304" pitchFamily="18" charset="0"/>
                <a:cs typeface="Times New Roman" panose="02020603050405020304" pitchFamily="18" charset="0"/>
              </a:rPr>
              <a:t> di ingegneria</a:t>
            </a:r>
          </a:p>
          <a:p>
            <a:pPr lvl="1" algn="just">
              <a:buFont typeface="Wingdings" panose="05000000000000000000" pitchFamily="2" charset="2"/>
              <a:buChar char="Ø"/>
            </a:pPr>
            <a:r>
              <a:rPr lang="it-IT" b="1" dirty="0" smtClean="0">
                <a:latin typeface="Times New Roman" panose="02020603050405020304" pitchFamily="18" charset="0"/>
                <a:cs typeface="Times New Roman" panose="02020603050405020304" pitchFamily="18" charset="0"/>
              </a:rPr>
              <a:t>13 </a:t>
            </a:r>
            <a:r>
              <a:rPr lang="it-IT" b="1" dirty="0">
                <a:latin typeface="Times New Roman" panose="02020603050405020304" pitchFamily="18" charset="0"/>
                <a:cs typeface="Times New Roman" panose="02020603050405020304" pitchFamily="18" charset="0"/>
              </a:rPr>
              <a:t>procedure di gara </a:t>
            </a:r>
            <a:r>
              <a:rPr lang="it-IT" dirty="0">
                <a:latin typeface="Times New Roman" panose="02020603050405020304" pitchFamily="18" charset="0"/>
                <a:cs typeface="Times New Roman" panose="02020603050405020304" pitchFamily="18" charset="0"/>
              </a:rPr>
              <a:t>per l’affidamento di lavori </a:t>
            </a:r>
            <a:endParaRPr lang="it-IT" dirty="0" smtClean="0">
              <a:latin typeface="Times New Roman" panose="02020603050405020304" pitchFamily="18" charset="0"/>
              <a:cs typeface="Times New Roman" panose="02020603050405020304" pitchFamily="18" charset="0"/>
            </a:endParaRPr>
          </a:p>
          <a:p>
            <a:pPr lvl="1" algn="just">
              <a:spcAft>
                <a:spcPts val="600"/>
              </a:spcAft>
              <a:buFont typeface="Wingdings" panose="05000000000000000000" pitchFamily="2" charset="2"/>
              <a:buChar char="Ø"/>
            </a:pPr>
            <a:r>
              <a:rPr lang="it-IT" dirty="0" smtClean="0">
                <a:latin typeface="Times New Roman" panose="02020603050405020304" pitchFamily="18" charset="0"/>
                <a:cs typeface="Times New Roman" panose="02020603050405020304" pitchFamily="18" charset="0"/>
              </a:rPr>
              <a:t>Circa </a:t>
            </a:r>
            <a:r>
              <a:rPr lang="it-IT" b="1" dirty="0" smtClean="0">
                <a:latin typeface="Times New Roman" panose="02020603050405020304" pitchFamily="18" charset="0"/>
                <a:cs typeface="Times New Roman" panose="02020603050405020304" pitchFamily="18" charset="0"/>
              </a:rPr>
              <a:t>90 milioni </a:t>
            </a:r>
            <a:r>
              <a:rPr lang="it-IT" dirty="0">
                <a:latin typeface="Times New Roman" panose="02020603050405020304" pitchFamily="18" charset="0"/>
                <a:cs typeface="Times New Roman" panose="02020603050405020304" pitchFamily="18" charset="0"/>
              </a:rPr>
              <a:t>di </a:t>
            </a:r>
            <a:r>
              <a:rPr lang="it-IT" dirty="0" smtClean="0">
                <a:latin typeface="Times New Roman" panose="02020603050405020304" pitchFamily="18" charset="0"/>
                <a:cs typeface="Times New Roman" panose="02020603050405020304" pitchFamily="18" charset="0"/>
              </a:rPr>
              <a:t>Euro confluiti nella contabilità del Commissario, impegni per circa </a:t>
            </a:r>
            <a:r>
              <a:rPr lang="it-IT" b="1" dirty="0" smtClean="0">
                <a:latin typeface="Times New Roman" panose="02020603050405020304" pitchFamily="18" charset="0"/>
                <a:cs typeface="Times New Roman" panose="02020603050405020304" pitchFamily="18" charset="0"/>
              </a:rPr>
              <a:t>100 milioni</a:t>
            </a:r>
            <a:r>
              <a:rPr lang="it-IT" dirty="0" smtClean="0">
                <a:latin typeface="Times New Roman" panose="02020603050405020304" pitchFamily="18" charset="0"/>
                <a:cs typeface="Times New Roman" panose="02020603050405020304" pitchFamily="18" charset="0"/>
              </a:rPr>
              <a:t>, spesi oltre </a:t>
            </a:r>
            <a:r>
              <a:rPr lang="it-IT" b="1" dirty="0" smtClean="0">
                <a:latin typeface="Times New Roman" panose="02020603050405020304" pitchFamily="18" charset="0"/>
                <a:cs typeface="Times New Roman" panose="02020603050405020304" pitchFamily="18" charset="0"/>
              </a:rPr>
              <a:t>4 milioni</a:t>
            </a:r>
          </a:p>
          <a:p>
            <a:pPr algn="just"/>
            <a:r>
              <a:rPr lang="it-IT" dirty="0" smtClean="0">
                <a:latin typeface="Times New Roman" panose="02020603050405020304" pitchFamily="18" charset="0"/>
                <a:cs typeface="Times New Roman" panose="02020603050405020304" pitchFamily="18" charset="0"/>
              </a:rPr>
              <a:t>In accordo con i cronoprogrammi </a:t>
            </a:r>
            <a:r>
              <a:rPr lang="it-IT" dirty="0">
                <a:latin typeface="Times New Roman" panose="02020603050405020304" pitchFamily="18" charset="0"/>
                <a:cs typeface="Times New Roman" panose="02020603050405020304" pitchFamily="18" charset="0"/>
              </a:rPr>
              <a:t>sviluppati per ciascuno intervento, </a:t>
            </a:r>
            <a:r>
              <a:rPr lang="it-IT" dirty="0" smtClean="0">
                <a:latin typeface="Times New Roman" panose="02020603050405020304" pitchFamily="18" charset="0"/>
                <a:cs typeface="Times New Roman" panose="02020603050405020304" pitchFamily="18" charset="0"/>
              </a:rPr>
              <a:t>tutte </a:t>
            </a:r>
            <a:r>
              <a:rPr lang="it-IT" dirty="0">
                <a:latin typeface="Times New Roman" panose="02020603050405020304" pitchFamily="18" charset="0"/>
                <a:cs typeface="Times New Roman" panose="02020603050405020304" pitchFamily="18" charset="0"/>
              </a:rPr>
              <a:t>le opere saranno </a:t>
            </a:r>
            <a:r>
              <a:rPr lang="it-IT" dirty="0" smtClean="0">
                <a:latin typeface="Times New Roman" panose="02020603050405020304" pitchFamily="18" charset="0"/>
                <a:cs typeface="Times New Roman" panose="02020603050405020304" pitchFamily="18" charset="0"/>
              </a:rPr>
              <a:t>avviate </a:t>
            </a:r>
            <a:r>
              <a:rPr lang="it-IT" b="1" dirty="0" smtClean="0">
                <a:latin typeface="Times New Roman" panose="02020603050405020304" pitchFamily="18" charset="0"/>
                <a:cs typeface="Times New Roman" panose="02020603050405020304" pitchFamily="18" charset="0"/>
              </a:rPr>
              <a:t>entro luglio 2020</a:t>
            </a:r>
            <a:endParaRPr lang="it-IT" dirty="0">
              <a:latin typeface="Times New Roman" panose="02020603050405020304" pitchFamily="18" charset="0"/>
              <a:cs typeface="Times New Roman" panose="02020603050405020304" pitchFamily="18" charset="0"/>
            </a:endParaRPr>
          </a:p>
          <a:p>
            <a:endParaRPr lang="it-IT" dirty="0"/>
          </a:p>
        </p:txBody>
      </p:sp>
      <p:sp>
        <p:nvSpPr>
          <p:cNvPr id="4" name="Segnaposto piè di pagina 3"/>
          <p:cNvSpPr>
            <a:spLocks noGrp="1"/>
          </p:cNvSpPr>
          <p:nvPr>
            <p:ph type="ftr" sz="quarter" idx="4294967295"/>
          </p:nvPr>
        </p:nvSpPr>
        <p:spPr/>
        <p:txBody>
          <a:bodyPr/>
          <a:lstStyle/>
          <a:p>
            <a:endParaRPr lang="it-IT" dirty="0"/>
          </a:p>
        </p:txBody>
      </p:sp>
    </p:spTree>
    <p:extLst>
      <p:ext uri="{BB962C8B-B14F-4D97-AF65-F5344CB8AC3E}">
        <p14:creationId xmlns:p14="http://schemas.microsoft.com/office/powerpoint/2010/main" val="178179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579" y="1721224"/>
            <a:ext cx="7886700" cy="80682"/>
          </a:xfrm>
        </p:spPr>
        <p:txBody>
          <a:bodyPr>
            <a:normAutofit fontScale="90000"/>
          </a:bodyPr>
          <a:lstStyle/>
          <a:p>
            <a:endParaRPr lang="it-IT" dirty="0"/>
          </a:p>
        </p:txBody>
      </p:sp>
      <p:pic>
        <p:nvPicPr>
          <p:cNvPr id="4" name="Segnaposto contenuto 3"/>
          <p:cNvPicPr>
            <a:picLocks noGrp="1" noChangeAspect="1"/>
          </p:cNvPicPr>
          <p:nvPr>
            <p:ph idx="1"/>
          </p:nvPr>
        </p:nvPicPr>
        <p:blipFill>
          <a:blip r:embed="rId2"/>
          <a:stretch>
            <a:fillRect/>
          </a:stretch>
        </p:blipFill>
        <p:spPr>
          <a:xfrm>
            <a:off x="2227216" y="2353222"/>
            <a:ext cx="5316583" cy="3786321"/>
          </a:xfrm>
          <a:prstGeom prst="rect">
            <a:avLst/>
          </a:prstGeom>
        </p:spPr>
      </p:pic>
    </p:spTree>
    <p:extLst>
      <p:ext uri="{BB962C8B-B14F-4D97-AF65-F5344CB8AC3E}">
        <p14:creationId xmlns:p14="http://schemas.microsoft.com/office/powerpoint/2010/main" val="3515532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1698171"/>
            <a:ext cx="7886700" cy="470263"/>
          </a:xfrm>
        </p:spPr>
        <p:txBody>
          <a:bodyPr>
            <a:normAutofit fontScale="90000"/>
          </a:bodyPr>
          <a:lstStyle/>
          <a:p>
            <a:pPr algn="ctr"/>
            <a:r>
              <a:rPr lang="it-IT" dirty="0" smtClean="0">
                <a:latin typeface="Times New Roman" panose="02020603050405020304" pitchFamily="18" charset="0"/>
                <a:cs typeface="Times New Roman" panose="02020603050405020304" pitchFamily="18" charset="0"/>
              </a:rPr>
              <a:t>Criticità</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628650" y="2168434"/>
            <a:ext cx="7886700" cy="4362995"/>
          </a:xfrm>
        </p:spPr>
        <p:txBody>
          <a:bodyPr>
            <a:normAutofit fontScale="92500" lnSpcReduction="20000"/>
          </a:bodyPr>
          <a:lstStyle/>
          <a:p>
            <a:pPr>
              <a:spcBef>
                <a:spcPts val="0"/>
              </a:spcBef>
            </a:pPr>
            <a:endParaRPr lang="it-IT" sz="900" dirty="0" smtClean="0">
              <a:latin typeface="Times New Roman" panose="02020603050405020304" pitchFamily="18" charset="0"/>
              <a:cs typeface="Times New Roman" panose="02020603050405020304" pitchFamily="18" charset="0"/>
            </a:endParaRPr>
          </a:p>
          <a:p>
            <a:pPr marL="514350" indent="-514350">
              <a:buFont typeface="+mj-lt"/>
              <a:buAutoNum type="alphaUcPeriod"/>
            </a:pPr>
            <a:r>
              <a:rPr lang="it-IT" b="1" dirty="0" smtClean="0">
                <a:latin typeface="Times New Roman" panose="02020603050405020304" pitchFamily="18" charset="0"/>
                <a:cs typeface="Times New Roman" panose="02020603050405020304" pitchFamily="18" charset="0"/>
              </a:rPr>
              <a:t>dovute alla incompletezza della norma per l’assenza di misure volte a:</a:t>
            </a:r>
          </a:p>
          <a:p>
            <a:pPr lvl="1">
              <a:buFont typeface="Wingdings" panose="05000000000000000000" pitchFamily="2" charset="2"/>
              <a:buChar char="Ø"/>
            </a:pPr>
            <a:r>
              <a:rPr lang="it-IT" dirty="0" smtClean="0">
                <a:latin typeface="Times New Roman" panose="02020603050405020304" pitchFamily="18" charset="0"/>
                <a:cs typeface="Times New Roman" panose="02020603050405020304" pitchFamily="18" charset="0"/>
              </a:rPr>
              <a:t>accelerare </a:t>
            </a:r>
            <a:r>
              <a:rPr lang="it-IT" dirty="0">
                <a:latin typeface="Times New Roman" panose="02020603050405020304" pitchFamily="18" charset="0"/>
                <a:cs typeface="Times New Roman" panose="02020603050405020304" pitchFamily="18" charset="0"/>
              </a:rPr>
              <a:t>la realizzazione delle opere; </a:t>
            </a:r>
          </a:p>
          <a:p>
            <a:pPr lvl="1">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rafforzare i poteri commissariali; </a:t>
            </a:r>
          </a:p>
          <a:p>
            <a:pPr lvl="1">
              <a:buFont typeface="Wingdings" panose="05000000000000000000" pitchFamily="2" charset="2"/>
              <a:buChar char="Ø"/>
            </a:pPr>
            <a:r>
              <a:rPr lang="it-IT" dirty="0" smtClean="0">
                <a:latin typeface="Times New Roman" panose="02020603050405020304" pitchFamily="18" charset="0"/>
                <a:cs typeface="Times New Roman" panose="02020603050405020304" pitchFamily="18" charset="0"/>
              </a:rPr>
              <a:t>incentivare il </a:t>
            </a:r>
            <a:r>
              <a:rPr lang="it-IT" dirty="0">
                <a:latin typeface="Times New Roman" panose="02020603050405020304" pitchFamily="18" charset="0"/>
                <a:cs typeface="Times New Roman" panose="02020603050405020304" pitchFamily="18" charset="0"/>
              </a:rPr>
              <a:t>trasferimento di </a:t>
            </a:r>
            <a:r>
              <a:rPr lang="it-IT" dirty="0" smtClean="0">
                <a:latin typeface="Times New Roman" panose="02020603050405020304" pitchFamily="18" charset="0"/>
                <a:cs typeface="Times New Roman" panose="02020603050405020304" pitchFamily="18" charset="0"/>
              </a:rPr>
              <a:t>personale; </a:t>
            </a:r>
          </a:p>
          <a:p>
            <a:pPr lvl="1">
              <a:buFont typeface="Wingdings" panose="05000000000000000000" pitchFamily="2" charset="2"/>
              <a:buChar char="Ø"/>
            </a:pPr>
            <a:r>
              <a:rPr lang="it-IT" dirty="0" smtClean="0">
                <a:latin typeface="Times New Roman" panose="02020603050405020304" pitchFamily="18" charset="0"/>
                <a:cs typeface="Times New Roman" panose="02020603050405020304" pitchFamily="18" charset="0"/>
              </a:rPr>
              <a:t>esercitare </a:t>
            </a:r>
            <a:r>
              <a:rPr lang="it-IT" dirty="0">
                <a:latin typeface="Times New Roman" panose="02020603050405020304" pitchFamily="18" charset="0"/>
                <a:cs typeface="Times New Roman" panose="02020603050405020304" pitchFamily="18" charset="0"/>
              </a:rPr>
              <a:t>poteri sostitutivi </a:t>
            </a:r>
            <a:r>
              <a:rPr lang="it-IT" dirty="0" smtClean="0">
                <a:latin typeface="Times New Roman" panose="02020603050405020304" pitchFamily="18" charset="0"/>
                <a:cs typeface="Times New Roman" panose="02020603050405020304" pitchFamily="18" charset="0"/>
              </a:rPr>
              <a:t>per assicurare la continuità di gestione delle opere realizzate.</a:t>
            </a:r>
          </a:p>
          <a:p>
            <a:pPr marL="514350" indent="-514350">
              <a:buFont typeface="+mj-lt"/>
              <a:buAutoNum type="alphaUcPeriod"/>
            </a:pPr>
            <a:r>
              <a:rPr lang="it-IT" b="1" dirty="0" smtClean="0">
                <a:latin typeface="Times New Roman" panose="02020603050405020304" pitchFamily="18" charset="0"/>
                <a:cs typeface="Times New Roman" panose="02020603050405020304" pitchFamily="18" charset="0"/>
              </a:rPr>
              <a:t>emerse nel primo anno di attività:</a:t>
            </a:r>
          </a:p>
          <a:p>
            <a:pPr lvl="1">
              <a:buFont typeface="Wingdings" panose="05000000000000000000" pitchFamily="2" charset="2"/>
              <a:buChar char="Ø"/>
            </a:pPr>
            <a:r>
              <a:rPr lang="it-IT" dirty="0" smtClean="0">
                <a:latin typeface="Times New Roman" panose="02020603050405020304" pitchFamily="18" charset="0"/>
                <a:cs typeface="Times New Roman" panose="02020603050405020304" pitchFamily="18" charset="0"/>
              </a:rPr>
              <a:t>definizione </a:t>
            </a:r>
            <a:r>
              <a:rPr lang="it-IT" dirty="0">
                <a:latin typeface="Times New Roman" panose="02020603050405020304" pitchFamily="18" charset="0"/>
                <a:cs typeface="Times New Roman" panose="02020603050405020304" pitchFamily="18" charset="0"/>
              </a:rPr>
              <a:t>della aliquota dei quadri economici destinabile al funzionamento della struttura commissariale;</a:t>
            </a:r>
          </a:p>
          <a:p>
            <a:pPr lvl="1">
              <a:buFont typeface="Wingdings" panose="05000000000000000000" pitchFamily="2" charset="2"/>
              <a:buChar char="Ø"/>
            </a:pPr>
            <a:r>
              <a:rPr lang="it-IT" dirty="0" smtClean="0">
                <a:latin typeface="Times New Roman" panose="02020603050405020304" pitchFamily="18" charset="0"/>
                <a:cs typeface="Times New Roman" panose="02020603050405020304" pitchFamily="18" charset="0"/>
              </a:rPr>
              <a:t>individuazione </a:t>
            </a:r>
            <a:r>
              <a:rPr lang="it-IT" dirty="0">
                <a:latin typeface="Times New Roman" panose="02020603050405020304" pitchFamily="18" charset="0"/>
                <a:cs typeface="Times New Roman" panose="02020603050405020304" pitchFamily="18" charset="0"/>
              </a:rPr>
              <a:t>di finanziamenti aggiuntivi per l’integrale copertura dei quadri economici</a:t>
            </a:r>
            <a:endParaRPr lang="it-IT" dirty="0" smtClean="0">
              <a:latin typeface="Times New Roman" panose="02020603050405020304" pitchFamily="18" charset="0"/>
              <a:cs typeface="Times New Roman" panose="02020603050405020304" pitchFamily="18" charset="0"/>
            </a:endParaRPr>
          </a:p>
          <a:p>
            <a:pPr marL="457200" lvl="1" indent="0">
              <a:buNone/>
            </a:pPr>
            <a:r>
              <a:rPr lang="it-IT" dirty="0" smtClean="0">
                <a:latin typeface="Times New Roman" panose="02020603050405020304" pitchFamily="18" charset="0"/>
                <a:cs typeface="Times New Roman" panose="02020603050405020304" pitchFamily="18" charset="0"/>
              </a:rPr>
              <a:t> </a:t>
            </a:r>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2860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1824962"/>
            <a:ext cx="7886700" cy="879049"/>
          </a:xfrm>
        </p:spPr>
        <p:txBody>
          <a:bodyPr>
            <a:noAutofit/>
          </a:bodyPr>
          <a:lstStyle/>
          <a:p>
            <a:r>
              <a:rPr lang="it-IT" sz="3600" dirty="0">
                <a:latin typeface="Times New Roman" panose="02020603050405020304" pitchFamily="18" charset="0"/>
                <a:cs typeface="Times New Roman" panose="02020603050405020304" pitchFamily="18" charset="0"/>
              </a:rPr>
              <a:t>Proposte per il superamento delle criticità</a:t>
            </a:r>
            <a:endParaRPr lang="it-IT" sz="3600" dirty="0"/>
          </a:p>
        </p:txBody>
      </p:sp>
      <p:sp>
        <p:nvSpPr>
          <p:cNvPr id="3" name="Segnaposto contenuto 2"/>
          <p:cNvSpPr>
            <a:spLocks noGrp="1"/>
          </p:cNvSpPr>
          <p:nvPr>
            <p:ph idx="1"/>
          </p:nvPr>
        </p:nvSpPr>
        <p:spPr>
          <a:xfrm>
            <a:off x="628650" y="2860765"/>
            <a:ext cx="7886700" cy="3316197"/>
          </a:xfrm>
        </p:spPr>
        <p:txBody>
          <a:bodyPr/>
          <a:lstStyle/>
          <a:p>
            <a:pPr>
              <a:spcAft>
                <a:spcPts val="600"/>
              </a:spcAft>
            </a:pPr>
            <a:r>
              <a:rPr lang="it-IT" sz="3000" b="1" dirty="0">
                <a:latin typeface="Times New Roman" panose="02020603050405020304" pitchFamily="18" charset="0"/>
                <a:cs typeface="Times New Roman" panose="02020603050405020304" pitchFamily="18" charset="0"/>
              </a:rPr>
              <a:t>Rafforzamento della struttura commissariale</a:t>
            </a:r>
          </a:p>
          <a:p>
            <a:pPr>
              <a:spcAft>
                <a:spcPts val="600"/>
              </a:spcAft>
            </a:pPr>
            <a:r>
              <a:rPr lang="it-IT" sz="3000" b="1" dirty="0">
                <a:latin typeface="Times New Roman" panose="02020603050405020304" pitchFamily="18" charset="0"/>
                <a:cs typeface="Times New Roman" panose="02020603050405020304" pitchFamily="18" charset="0"/>
              </a:rPr>
              <a:t>Accelerazione </a:t>
            </a:r>
            <a:r>
              <a:rPr lang="it-IT" sz="3000" b="1" dirty="0" smtClean="0">
                <a:latin typeface="Times New Roman" panose="02020603050405020304" pitchFamily="18" charset="0"/>
                <a:cs typeface="Times New Roman" panose="02020603050405020304" pitchFamily="18" charset="0"/>
              </a:rPr>
              <a:t>degli interventi</a:t>
            </a:r>
            <a:endParaRPr lang="it-IT" sz="3000" b="1" dirty="0">
              <a:latin typeface="Times New Roman" panose="02020603050405020304" pitchFamily="18" charset="0"/>
              <a:cs typeface="Times New Roman" panose="02020603050405020304" pitchFamily="18" charset="0"/>
            </a:endParaRPr>
          </a:p>
          <a:p>
            <a:pPr>
              <a:spcAft>
                <a:spcPts val="600"/>
              </a:spcAft>
            </a:pPr>
            <a:r>
              <a:rPr lang="it-IT" sz="3000" b="1" dirty="0" smtClean="0">
                <a:latin typeface="Times New Roman" panose="02020603050405020304" pitchFamily="18" charset="0"/>
                <a:cs typeface="Times New Roman" panose="02020603050405020304" pitchFamily="18" charset="0"/>
              </a:rPr>
              <a:t>Integrazione e gestione delle risorse </a:t>
            </a:r>
            <a:r>
              <a:rPr lang="it-IT" sz="3000" b="1" dirty="0">
                <a:latin typeface="Times New Roman" panose="02020603050405020304" pitchFamily="18" charset="0"/>
                <a:cs typeface="Times New Roman" panose="02020603050405020304" pitchFamily="18" charset="0"/>
              </a:rPr>
              <a:t>finanziarie</a:t>
            </a:r>
          </a:p>
          <a:p>
            <a:pPr>
              <a:spcAft>
                <a:spcPts val="600"/>
              </a:spcAft>
            </a:pPr>
            <a:r>
              <a:rPr lang="it-IT" sz="3000" b="1" dirty="0" smtClean="0">
                <a:latin typeface="Times New Roman" panose="02020603050405020304" pitchFamily="18" charset="0"/>
                <a:cs typeface="Times New Roman" panose="02020603050405020304" pitchFamily="18" charset="0"/>
              </a:rPr>
              <a:t>Trasferimento </a:t>
            </a:r>
            <a:r>
              <a:rPr lang="it-IT" sz="3000" b="1" dirty="0">
                <a:latin typeface="Times New Roman" panose="02020603050405020304" pitchFamily="18" charset="0"/>
                <a:cs typeface="Times New Roman" panose="02020603050405020304" pitchFamily="18" charset="0"/>
              </a:rPr>
              <a:t>degli impianti realizzati</a:t>
            </a:r>
          </a:p>
          <a:p>
            <a:endParaRPr lang="it-IT" dirty="0"/>
          </a:p>
        </p:txBody>
      </p:sp>
    </p:spTree>
    <p:extLst>
      <p:ext uri="{BB962C8B-B14F-4D97-AF65-F5344CB8AC3E}">
        <p14:creationId xmlns:p14="http://schemas.microsoft.com/office/powerpoint/2010/main" val="2031449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1619795"/>
            <a:ext cx="7886700" cy="927462"/>
          </a:xfrm>
        </p:spPr>
        <p:txBody>
          <a:bodyPr>
            <a:noAutofit/>
          </a:bodyPr>
          <a:lstStyle/>
          <a:p>
            <a:pPr algn="ctr"/>
            <a:r>
              <a:rPr lang="it-IT" sz="3600" b="1" dirty="0" smtClean="0">
                <a:latin typeface="Times New Roman" panose="02020603050405020304" pitchFamily="18" charset="0"/>
                <a:cs typeface="Times New Roman" panose="02020603050405020304" pitchFamily="18" charset="0"/>
              </a:rPr>
              <a:t/>
            </a:r>
            <a:br>
              <a:rPr lang="it-IT" sz="3600" b="1" dirty="0" smtClean="0">
                <a:latin typeface="Times New Roman" panose="02020603050405020304" pitchFamily="18" charset="0"/>
                <a:cs typeface="Times New Roman" panose="02020603050405020304" pitchFamily="18" charset="0"/>
              </a:rPr>
            </a:br>
            <a:r>
              <a:rPr lang="it-IT" sz="3000" b="1" dirty="0" smtClean="0">
                <a:latin typeface="Times New Roman" panose="02020603050405020304" pitchFamily="18" charset="0"/>
                <a:cs typeface="Times New Roman" panose="02020603050405020304" pitchFamily="18" charset="0"/>
              </a:rPr>
              <a:t>Rafforzamento </a:t>
            </a:r>
            <a:r>
              <a:rPr lang="it-IT" sz="3000" b="1" dirty="0">
                <a:latin typeface="Times New Roman" panose="02020603050405020304" pitchFamily="18" charset="0"/>
                <a:cs typeface="Times New Roman" panose="02020603050405020304" pitchFamily="18" charset="0"/>
              </a:rPr>
              <a:t>della struttura commissariale</a:t>
            </a:r>
            <a:r>
              <a:rPr lang="it-IT" sz="3600" b="1" dirty="0">
                <a:latin typeface="Times New Roman" panose="02020603050405020304" pitchFamily="18" charset="0"/>
                <a:cs typeface="Times New Roman" panose="02020603050405020304" pitchFamily="18" charset="0"/>
              </a:rPr>
              <a:t/>
            </a:r>
            <a:br>
              <a:rPr lang="it-IT" sz="3600" b="1" dirty="0">
                <a:latin typeface="Times New Roman" panose="02020603050405020304" pitchFamily="18" charset="0"/>
                <a:cs typeface="Times New Roman" panose="02020603050405020304" pitchFamily="18" charset="0"/>
              </a:rPr>
            </a:br>
            <a:endParaRPr lang="it-IT" sz="3600"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628649" y="2756263"/>
            <a:ext cx="8097339" cy="3958045"/>
          </a:xfrm>
        </p:spPr>
        <p:txBody>
          <a:bodyPr>
            <a:normAutofit/>
          </a:bodyPr>
          <a:lstStyle/>
          <a:p>
            <a:pPr marL="358775" lvl="1" indent="-323850">
              <a:spcBef>
                <a:spcPts val="600"/>
              </a:spcBef>
              <a:spcAft>
                <a:spcPts val="600"/>
              </a:spcAft>
              <a:buFont typeface="Wingdings" panose="05000000000000000000" pitchFamily="2" charset="2"/>
              <a:buChar char="Ø"/>
            </a:pPr>
            <a:r>
              <a:rPr lang="it-IT" sz="2600" dirty="0" smtClean="0">
                <a:latin typeface="Times New Roman" panose="02020603050405020304" pitchFamily="18" charset="0"/>
                <a:cs typeface="Times New Roman" panose="02020603050405020304" pitchFamily="18" charset="0"/>
              </a:rPr>
              <a:t>Definizione dell’organico</a:t>
            </a:r>
            <a:r>
              <a:rPr lang="it-IT" sz="2600" dirty="0" smtClean="0">
                <a:latin typeface="Times New Roman" panose="02020603050405020304" pitchFamily="18" charset="0"/>
                <a:ea typeface="Calibri" panose="020F0502020204030204" pitchFamily="34" charset="0"/>
                <a:cs typeface="Times New Roman" panose="02020603050405020304" pitchFamily="18" charset="0"/>
              </a:rPr>
              <a:t> </a:t>
            </a:r>
            <a:r>
              <a:rPr lang="it-IT" sz="2600" dirty="0">
                <a:latin typeface="Times New Roman" panose="02020603050405020304" pitchFamily="18" charset="0"/>
                <a:ea typeface="Calibri" panose="020F0502020204030204" pitchFamily="34" charset="0"/>
                <a:cs typeface="Times New Roman" panose="02020603050405020304" pitchFamily="18" charset="0"/>
              </a:rPr>
              <a:t>della struttura, anche in relazione alla eventuale estensione delle </a:t>
            </a:r>
            <a:r>
              <a:rPr lang="it-IT" sz="2600" dirty="0" smtClean="0">
                <a:latin typeface="Times New Roman" panose="02020603050405020304" pitchFamily="18" charset="0"/>
                <a:ea typeface="Calibri" panose="020F0502020204030204" pitchFamily="34" charset="0"/>
                <a:cs typeface="Times New Roman" panose="02020603050405020304" pitchFamily="18" charset="0"/>
              </a:rPr>
              <a:t>competenze;</a:t>
            </a:r>
            <a:endParaRPr lang="it-IT" sz="2600" dirty="0" smtClean="0">
              <a:latin typeface="Times New Roman" panose="02020603050405020304" pitchFamily="18" charset="0"/>
              <a:cs typeface="Times New Roman" panose="02020603050405020304" pitchFamily="18" charset="0"/>
            </a:endParaRPr>
          </a:p>
          <a:p>
            <a:pPr marL="358775" lvl="0" indent="-323850" algn="just">
              <a:spcBef>
                <a:spcPts val="600"/>
              </a:spcBef>
              <a:spcAft>
                <a:spcPts val="600"/>
              </a:spcAft>
              <a:buFont typeface="Wingdings" panose="05000000000000000000" pitchFamily="2" charset="2"/>
              <a:buChar char="Ø"/>
            </a:pPr>
            <a:r>
              <a:rPr lang="it-IT" sz="2600" dirty="0" smtClean="0">
                <a:latin typeface="Times New Roman" panose="02020603050405020304" pitchFamily="18" charset="0"/>
                <a:cs typeface="Times New Roman" panose="02020603050405020304" pitchFamily="18" charset="0"/>
              </a:rPr>
              <a:t>Incentivi </a:t>
            </a:r>
            <a:r>
              <a:rPr lang="it-IT" sz="2600" dirty="0">
                <a:latin typeface="Times New Roman" panose="02020603050405020304" pitchFamily="18" charset="0"/>
                <a:ea typeface="Calibri" panose="020F0502020204030204" pitchFamily="34" charset="0"/>
                <a:cs typeface="Times New Roman" panose="02020603050405020304" pitchFamily="18" charset="0"/>
              </a:rPr>
              <a:t>per agevolare </a:t>
            </a:r>
            <a:r>
              <a:rPr lang="it-IT" sz="2600" dirty="0" smtClean="0">
                <a:latin typeface="Times New Roman" panose="02020603050405020304" pitchFamily="18" charset="0"/>
                <a:ea typeface="Calibri" panose="020F0502020204030204" pitchFamily="34" charset="0"/>
                <a:cs typeface="Times New Roman" panose="02020603050405020304" pitchFamily="18" charset="0"/>
              </a:rPr>
              <a:t>la mobilità verso la </a:t>
            </a:r>
            <a:r>
              <a:rPr lang="it-IT" sz="2600" dirty="0">
                <a:latin typeface="Times New Roman" panose="02020603050405020304" pitchFamily="18" charset="0"/>
                <a:ea typeface="Calibri" panose="020F0502020204030204" pitchFamily="34" charset="0"/>
                <a:cs typeface="Times New Roman" panose="02020603050405020304" pitchFamily="18" charset="0"/>
              </a:rPr>
              <a:t>struttura commissariale di personale proveniente da altre </a:t>
            </a:r>
            <a:r>
              <a:rPr lang="it-IT" sz="2600" dirty="0" smtClean="0">
                <a:latin typeface="Times New Roman" panose="02020603050405020304" pitchFamily="18" charset="0"/>
                <a:ea typeface="Calibri" panose="020F0502020204030204" pitchFamily="34" charset="0"/>
                <a:cs typeface="Times New Roman" panose="02020603050405020304" pitchFamily="18" charset="0"/>
              </a:rPr>
              <a:t>amministrazioni;</a:t>
            </a:r>
            <a:endParaRPr lang="it-IT" sz="2600" dirty="0">
              <a:latin typeface="Times New Roman" panose="02020603050405020304" pitchFamily="18" charset="0"/>
              <a:ea typeface="Calibri" panose="020F0502020204030204" pitchFamily="34" charset="0"/>
              <a:cs typeface="Times New Roman" panose="02020603050405020304" pitchFamily="18" charset="0"/>
            </a:endParaRPr>
          </a:p>
          <a:p>
            <a:pPr marL="358775" lvl="1" indent="-323850">
              <a:spcBef>
                <a:spcPts val="600"/>
              </a:spcBef>
              <a:spcAft>
                <a:spcPts val="600"/>
              </a:spcAft>
              <a:buFont typeface="Wingdings" panose="05000000000000000000" pitchFamily="2" charset="2"/>
              <a:buChar char="Ø"/>
            </a:pPr>
            <a:r>
              <a:rPr lang="it-IT" sz="2600" dirty="0" smtClean="0">
                <a:latin typeface="Times New Roman" panose="02020603050405020304" pitchFamily="18" charset="0"/>
                <a:cs typeface="Times New Roman" panose="02020603050405020304" pitchFamily="18" charset="0"/>
              </a:rPr>
              <a:t>Adeguamento segreteria </a:t>
            </a:r>
            <a:r>
              <a:rPr lang="it-IT" sz="2600" dirty="0">
                <a:latin typeface="Times New Roman" panose="02020603050405020304" pitchFamily="18" charset="0"/>
                <a:cs typeface="Times New Roman" panose="02020603050405020304" pitchFamily="18" charset="0"/>
              </a:rPr>
              <a:t>tecnica </a:t>
            </a:r>
            <a:r>
              <a:rPr lang="it-IT" sz="2600" dirty="0" smtClean="0">
                <a:latin typeface="Times New Roman" panose="02020603050405020304" pitchFamily="18" charset="0"/>
                <a:cs typeface="Times New Roman" panose="02020603050405020304" pitchFamily="18" charset="0"/>
              </a:rPr>
              <a:t>con esperti </a:t>
            </a:r>
            <a:r>
              <a:rPr lang="it-IT" sz="2600" dirty="0">
                <a:latin typeface="Times New Roman" panose="02020603050405020304" pitchFamily="18" charset="0"/>
                <a:cs typeface="Times New Roman" panose="02020603050405020304" pitchFamily="18" charset="0"/>
              </a:rPr>
              <a:t>con specifica competenza nella gestione delle opere </a:t>
            </a:r>
            <a:r>
              <a:rPr lang="it-IT" sz="2600" dirty="0" smtClean="0">
                <a:latin typeface="Times New Roman" panose="02020603050405020304" pitchFamily="18" charset="0"/>
                <a:cs typeface="Times New Roman" panose="02020603050405020304" pitchFamily="18" charset="0"/>
              </a:rPr>
              <a:t>pubbliche.</a:t>
            </a:r>
          </a:p>
          <a:p>
            <a:pPr marL="358775" lvl="1" indent="-323850">
              <a:spcBef>
                <a:spcPts val="600"/>
              </a:spcBef>
              <a:spcAft>
                <a:spcPts val="600"/>
              </a:spcAft>
              <a:buFont typeface="Wingdings" panose="05000000000000000000" pitchFamily="2" charset="2"/>
              <a:buChar char="Ø"/>
            </a:pPr>
            <a:endParaRPr lang="it-IT" sz="3200" dirty="0" smtClean="0"/>
          </a:p>
          <a:p>
            <a:pPr lvl="1">
              <a:buFont typeface="Wingdings" panose="05000000000000000000" pitchFamily="2" charset="2"/>
              <a:buChar char="Ø"/>
            </a:pPr>
            <a:endParaRPr lang="it-IT" dirty="0"/>
          </a:p>
        </p:txBody>
      </p:sp>
    </p:spTree>
    <p:extLst>
      <p:ext uri="{BB962C8B-B14F-4D97-AF65-F5344CB8AC3E}">
        <p14:creationId xmlns:p14="http://schemas.microsoft.com/office/powerpoint/2010/main" val="1657376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1824962"/>
            <a:ext cx="7886700" cy="703085"/>
          </a:xfrm>
        </p:spPr>
        <p:txBody>
          <a:bodyPr>
            <a:normAutofit/>
          </a:bodyPr>
          <a:lstStyle/>
          <a:p>
            <a:pPr algn="ctr"/>
            <a:r>
              <a:rPr lang="it-IT" sz="3000" b="1" dirty="0">
                <a:latin typeface="Times New Roman" panose="02020603050405020304" pitchFamily="18" charset="0"/>
                <a:cs typeface="Times New Roman" panose="02020603050405020304" pitchFamily="18" charset="0"/>
              </a:rPr>
              <a:t>Accelerazione </a:t>
            </a:r>
            <a:r>
              <a:rPr lang="it-IT" sz="3000" b="1" dirty="0" smtClean="0">
                <a:latin typeface="Times New Roman" panose="02020603050405020304" pitchFamily="18" charset="0"/>
                <a:cs typeface="Times New Roman" panose="02020603050405020304" pitchFamily="18" charset="0"/>
              </a:rPr>
              <a:t>degli interventi</a:t>
            </a:r>
            <a:endParaRPr lang="it-IT" sz="3000" dirty="0"/>
          </a:p>
        </p:txBody>
      </p:sp>
      <p:sp>
        <p:nvSpPr>
          <p:cNvPr id="3" name="Segnaposto contenuto 2"/>
          <p:cNvSpPr>
            <a:spLocks noGrp="1"/>
          </p:cNvSpPr>
          <p:nvPr>
            <p:ph idx="1"/>
          </p:nvPr>
        </p:nvSpPr>
        <p:spPr>
          <a:xfrm>
            <a:off x="628649" y="2644588"/>
            <a:ext cx="8246410" cy="3532375"/>
          </a:xfrm>
        </p:spPr>
        <p:txBody>
          <a:bodyPr>
            <a:normAutofit fontScale="92500" lnSpcReduction="10000"/>
          </a:bodyPr>
          <a:lstStyle/>
          <a:p>
            <a:pPr marL="538163" lvl="1" indent="-269875">
              <a:buFont typeface="Wingdings" panose="05000000000000000000" pitchFamily="2" charset="2"/>
              <a:buChar char="Ø"/>
            </a:pPr>
            <a:r>
              <a:rPr lang="it-IT" dirty="0" smtClean="0">
                <a:latin typeface="Times New Roman" panose="02020603050405020304" pitchFamily="18" charset="0"/>
                <a:cs typeface="Times New Roman" panose="02020603050405020304" pitchFamily="18" charset="0"/>
              </a:rPr>
              <a:t>Definizione d’intesa </a:t>
            </a:r>
            <a:r>
              <a:rPr lang="it-IT" dirty="0">
                <a:latin typeface="Times New Roman" panose="02020603050405020304" pitchFamily="18" charset="0"/>
                <a:cs typeface="Times New Roman" panose="02020603050405020304" pitchFamily="18" charset="0"/>
              </a:rPr>
              <a:t>con </a:t>
            </a:r>
            <a:r>
              <a:rPr lang="it-IT" dirty="0" smtClean="0">
                <a:latin typeface="Times New Roman" panose="02020603050405020304" pitchFamily="18" charset="0"/>
                <a:cs typeface="Times New Roman" panose="02020603050405020304" pitchFamily="18" charset="0"/>
              </a:rPr>
              <a:t>ANAC di deroghe </a:t>
            </a:r>
            <a:r>
              <a:rPr lang="it-IT" dirty="0">
                <a:latin typeface="Times New Roman" panose="02020603050405020304" pitchFamily="18" charset="0"/>
                <a:cs typeface="Times New Roman" panose="02020603050405020304" pitchFamily="18" charset="0"/>
              </a:rPr>
              <a:t>alle procedure di gara e di conduzione dei lavori, </a:t>
            </a:r>
            <a:r>
              <a:rPr lang="it-IT" dirty="0" smtClean="0">
                <a:latin typeface="Times New Roman" panose="02020603050405020304" pitchFamily="18" charset="0"/>
                <a:cs typeface="Times New Roman" panose="02020603050405020304" pitchFamily="18" charset="0"/>
              </a:rPr>
              <a:t>con forti </a:t>
            </a:r>
            <a:r>
              <a:rPr lang="it-IT" dirty="0" err="1">
                <a:latin typeface="Times New Roman" panose="02020603050405020304" pitchFamily="18" charset="0"/>
                <a:cs typeface="Times New Roman" panose="02020603050405020304" pitchFamily="18" charset="0"/>
              </a:rPr>
              <a:t>premialità</a:t>
            </a:r>
            <a:r>
              <a:rPr lang="it-IT" dirty="0">
                <a:latin typeface="Times New Roman" panose="02020603050405020304" pitchFamily="18" charset="0"/>
                <a:cs typeface="Times New Roman" panose="02020603050405020304" pitchFamily="18" charset="0"/>
              </a:rPr>
              <a:t> per la contrazione dei </a:t>
            </a:r>
            <a:r>
              <a:rPr lang="it-IT" dirty="0" smtClean="0">
                <a:latin typeface="Times New Roman" panose="02020603050405020304" pitchFamily="18" charset="0"/>
                <a:cs typeface="Times New Roman" panose="02020603050405020304" pitchFamily="18" charset="0"/>
              </a:rPr>
              <a:t>tempi;</a:t>
            </a:r>
            <a:endParaRPr lang="it-IT" dirty="0">
              <a:latin typeface="Times New Roman" panose="02020603050405020304" pitchFamily="18" charset="0"/>
              <a:cs typeface="Times New Roman" panose="02020603050405020304" pitchFamily="18" charset="0"/>
            </a:endParaRPr>
          </a:p>
          <a:p>
            <a:pPr marL="538163" lvl="1" indent="-269875">
              <a:buFont typeface="Wingdings" panose="05000000000000000000" pitchFamily="2" charset="2"/>
              <a:buChar char="Ø"/>
            </a:pPr>
            <a:r>
              <a:rPr lang="it-IT" dirty="0" smtClean="0">
                <a:latin typeface="Times New Roman" panose="02020603050405020304" pitchFamily="18" charset="0"/>
                <a:cs typeface="Times New Roman" panose="02020603050405020304" pitchFamily="18" charset="0"/>
              </a:rPr>
              <a:t>Conseguente rafforzamento dei poteri </a:t>
            </a:r>
            <a:r>
              <a:rPr lang="it-IT" dirty="0">
                <a:latin typeface="Times New Roman" panose="02020603050405020304" pitchFamily="18" charset="0"/>
                <a:cs typeface="Times New Roman" panose="02020603050405020304" pitchFamily="18" charset="0"/>
              </a:rPr>
              <a:t>in analogia con altre strutture </a:t>
            </a:r>
            <a:r>
              <a:rPr lang="it-IT" dirty="0" smtClean="0">
                <a:latin typeface="Times New Roman" panose="02020603050405020304" pitchFamily="18" charset="0"/>
                <a:cs typeface="Times New Roman" panose="02020603050405020304" pitchFamily="18" charset="0"/>
              </a:rPr>
              <a:t>commissariali;</a:t>
            </a:r>
          </a:p>
          <a:p>
            <a:pPr marL="538163" lvl="1" indent="-269875">
              <a:buFont typeface="Wingdings" panose="05000000000000000000" pitchFamily="2" charset="2"/>
              <a:buChar char="Ø"/>
            </a:pPr>
            <a:r>
              <a:rPr lang="it-IT" dirty="0" smtClean="0">
                <a:latin typeface="Times New Roman" panose="02020603050405020304" pitchFamily="18" charset="0"/>
                <a:cs typeface="Times New Roman" panose="02020603050405020304" pitchFamily="18" charset="0"/>
              </a:rPr>
              <a:t>Nuove </a:t>
            </a:r>
            <a:r>
              <a:rPr lang="it-IT" dirty="0">
                <a:latin typeface="Times New Roman" panose="02020603050405020304" pitchFamily="18" charset="0"/>
                <a:cs typeface="Times New Roman" panose="02020603050405020304" pitchFamily="18" charset="0"/>
              </a:rPr>
              <a:t>regole per commissioni di </a:t>
            </a:r>
            <a:r>
              <a:rPr lang="it-IT" dirty="0" smtClean="0">
                <a:latin typeface="Times New Roman" panose="02020603050405020304" pitchFamily="18" charset="0"/>
                <a:cs typeface="Times New Roman" panose="02020603050405020304" pitchFamily="18" charset="0"/>
              </a:rPr>
              <a:t>gara;</a:t>
            </a:r>
          </a:p>
          <a:p>
            <a:pPr marL="538163" lvl="1" indent="-269875">
              <a:buFont typeface="Wingdings" panose="05000000000000000000" pitchFamily="2" charset="2"/>
              <a:buChar char="Ø"/>
            </a:pPr>
            <a:r>
              <a:rPr lang="it-IT" dirty="0" smtClean="0">
                <a:latin typeface="Times New Roman" panose="02020603050405020304" pitchFamily="18" charset="0"/>
                <a:cs typeface="Times New Roman" panose="02020603050405020304" pitchFamily="18" charset="0"/>
              </a:rPr>
              <a:t>Definizione certa dei </a:t>
            </a:r>
            <a:r>
              <a:rPr lang="it-IT" dirty="0">
                <a:latin typeface="Times New Roman" panose="02020603050405020304" pitchFamily="18" charset="0"/>
                <a:cs typeface="Times New Roman" panose="02020603050405020304" pitchFamily="18" charset="0"/>
              </a:rPr>
              <a:t>tempi con i quali le amministrazioni competenti devono rendere autorizzazioni, pareri e nulla </a:t>
            </a:r>
            <a:r>
              <a:rPr lang="it-IT" dirty="0" smtClean="0">
                <a:latin typeface="Times New Roman" panose="02020603050405020304" pitchFamily="18" charset="0"/>
                <a:cs typeface="Times New Roman" panose="02020603050405020304" pitchFamily="18" charset="0"/>
              </a:rPr>
              <a:t>osta;</a:t>
            </a:r>
          </a:p>
          <a:p>
            <a:pPr marL="538163" lvl="1" indent="-269875">
              <a:buFont typeface="Wingdings" panose="05000000000000000000" pitchFamily="2" charset="2"/>
              <a:buChar char="Ø"/>
            </a:pPr>
            <a:r>
              <a:rPr lang="it-IT" dirty="0" smtClean="0">
                <a:latin typeface="Times New Roman" panose="02020603050405020304" pitchFamily="18" charset="0"/>
                <a:cs typeface="Times New Roman" panose="02020603050405020304" pitchFamily="18" charset="0"/>
              </a:rPr>
              <a:t>Individuazione chiara dei poteri sostitutivi e delle procedure per esercitarli;</a:t>
            </a:r>
            <a:endParaRPr lang="it-IT" dirty="0">
              <a:latin typeface="Times New Roman" panose="02020603050405020304" pitchFamily="18" charset="0"/>
              <a:cs typeface="Times New Roman" panose="02020603050405020304" pitchFamily="18" charset="0"/>
            </a:endParaRPr>
          </a:p>
          <a:p>
            <a:pPr marL="538163" lvl="1" indent="-269875">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Avvalimento Commissione VIA </a:t>
            </a:r>
            <a:r>
              <a:rPr lang="it-IT" dirty="0" smtClean="0">
                <a:latin typeface="Times New Roman" panose="02020603050405020304" pitchFamily="18" charset="0"/>
                <a:cs typeface="Times New Roman" panose="02020603050405020304" pitchFamily="18" charset="0"/>
              </a:rPr>
              <a:t>nazionale.</a:t>
            </a:r>
            <a:endParaRPr lang="it-IT"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7485323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228600" lvl="0" indent="-228600">
              <a:spcBef>
                <a:spcPts val="1000"/>
              </a:spcBef>
            </a:pPr>
            <a:r>
              <a:rPr lang="it-IT" sz="3200" b="1" dirty="0" smtClean="0">
                <a:solidFill>
                  <a:prstClr val="black"/>
                </a:solidFill>
                <a:latin typeface="Times New Roman" panose="02020603050405020304" pitchFamily="18" charset="0"/>
                <a:ea typeface="+mn-ea"/>
                <a:cs typeface="Times New Roman" panose="02020603050405020304" pitchFamily="18" charset="0"/>
              </a:rPr>
              <a:t>Integrazione e gestione delle risorse </a:t>
            </a:r>
            <a:r>
              <a:rPr lang="it-IT" sz="3200" b="1" dirty="0">
                <a:solidFill>
                  <a:prstClr val="black"/>
                </a:solidFill>
                <a:latin typeface="Times New Roman" panose="02020603050405020304" pitchFamily="18" charset="0"/>
                <a:ea typeface="+mn-ea"/>
                <a:cs typeface="Times New Roman" panose="02020603050405020304" pitchFamily="18" charset="0"/>
              </a:rPr>
              <a:t>finanziarie</a:t>
            </a:r>
            <a:br>
              <a:rPr lang="it-IT" sz="3200" b="1" dirty="0">
                <a:solidFill>
                  <a:prstClr val="black"/>
                </a:solidFill>
                <a:latin typeface="Times New Roman" panose="02020603050405020304" pitchFamily="18" charset="0"/>
                <a:ea typeface="+mn-ea"/>
                <a:cs typeface="Times New Roman" panose="02020603050405020304" pitchFamily="18" charset="0"/>
              </a:rPr>
            </a:br>
            <a:endParaRPr lang="it-IT" dirty="0"/>
          </a:p>
        </p:txBody>
      </p:sp>
      <p:sp>
        <p:nvSpPr>
          <p:cNvPr id="3" name="Segnaposto contenuto 2"/>
          <p:cNvSpPr>
            <a:spLocks noGrp="1"/>
          </p:cNvSpPr>
          <p:nvPr>
            <p:ph idx="1"/>
          </p:nvPr>
        </p:nvSpPr>
        <p:spPr>
          <a:xfrm>
            <a:off x="322729" y="2608729"/>
            <a:ext cx="8516471" cy="3881718"/>
          </a:xfrm>
        </p:spPr>
        <p:txBody>
          <a:bodyPr>
            <a:normAutofit/>
          </a:bodyPr>
          <a:lstStyle/>
          <a:p>
            <a:pPr lvl="1">
              <a:buFont typeface="Wingdings" panose="05000000000000000000" pitchFamily="2" charset="2"/>
              <a:buChar char="Ø"/>
            </a:pPr>
            <a:r>
              <a:rPr lang="it-IT" dirty="0" smtClean="0">
                <a:latin typeface="Times New Roman" panose="02020603050405020304" pitchFamily="18" charset="0"/>
                <a:cs typeface="Times New Roman" panose="02020603050405020304" pitchFamily="18" charset="0"/>
              </a:rPr>
              <a:t>Adozione </a:t>
            </a:r>
            <a:r>
              <a:rPr lang="it-IT" dirty="0">
                <a:latin typeface="Times New Roman" panose="02020603050405020304" pitchFamily="18" charset="0"/>
                <a:cs typeface="Times New Roman" panose="02020603050405020304" pitchFamily="18" charset="0"/>
              </a:rPr>
              <a:t>dei necessari provvedimenti affinché tutte le risorse finanziarie confluiscano direttamente nella contabilità </a:t>
            </a:r>
            <a:r>
              <a:rPr lang="it-IT" dirty="0" smtClean="0">
                <a:latin typeface="Times New Roman" panose="02020603050405020304" pitchFamily="18" charset="0"/>
                <a:cs typeface="Times New Roman" panose="02020603050405020304" pitchFamily="18" charset="0"/>
              </a:rPr>
              <a:t>speciale;</a:t>
            </a:r>
          </a:p>
          <a:p>
            <a:pPr lvl="1">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Definizione della aliquota dei quadri economici da destinare alla copertura dei costi della struttura </a:t>
            </a:r>
            <a:r>
              <a:rPr lang="it-IT" dirty="0" smtClean="0">
                <a:latin typeface="Times New Roman" panose="02020603050405020304" pitchFamily="18" charset="0"/>
                <a:cs typeface="Times New Roman" panose="02020603050405020304" pitchFamily="18" charset="0"/>
              </a:rPr>
              <a:t>commissariale;</a:t>
            </a:r>
            <a:endParaRPr lang="it-IT"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it-IT" dirty="0" smtClean="0">
                <a:latin typeface="Times New Roman" panose="02020603050405020304" pitchFamily="18" charset="0"/>
                <a:cs typeface="Times New Roman" panose="02020603050405020304" pitchFamily="18" charset="0"/>
              </a:rPr>
              <a:t>Individuazione </a:t>
            </a:r>
            <a:r>
              <a:rPr lang="it-IT" dirty="0">
                <a:latin typeface="Times New Roman" panose="02020603050405020304" pitchFamily="18" charset="0"/>
                <a:cs typeface="Times New Roman" panose="02020603050405020304" pitchFamily="18" charset="0"/>
              </a:rPr>
              <a:t>delle ulteriori risorse finanziarie necessarie per il completamento degli interventi, assicurando la copertura del fabbisogno interamente con risorse </a:t>
            </a:r>
            <a:r>
              <a:rPr lang="it-IT" dirty="0" smtClean="0">
                <a:latin typeface="Times New Roman" panose="02020603050405020304" pitchFamily="18" charset="0"/>
                <a:cs typeface="Times New Roman" panose="02020603050405020304" pitchFamily="18" charset="0"/>
              </a:rPr>
              <a:t>pubbliche.</a:t>
            </a:r>
            <a:endParaRPr lang="it-IT" dirty="0"/>
          </a:p>
        </p:txBody>
      </p:sp>
    </p:spTree>
    <p:extLst>
      <p:ext uri="{BB962C8B-B14F-4D97-AF65-F5344CB8AC3E}">
        <p14:creationId xmlns:p14="http://schemas.microsoft.com/office/powerpoint/2010/main" val="173579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1819835"/>
            <a:ext cx="7886700" cy="744071"/>
          </a:xfrm>
        </p:spPr>
        <p:txBody>
          <a:bodyPr>
            <a:normAutofit/>
          </a:bodyPr>
          <a:lstStyle/>
          <a:p>
            <a:pPr marL="228600" lvl="0" indent="-228600" algn="ctr">
              <a:spcBef>
                <a:spcPts val="1000"/>
              </a:spcBef>
              <a:spcAft>
                <a:spcPts val="600"/>
              </a:spcAft>
            </a:pPr>
            <a:r>
              <a:rPr lang="it-IT" sz="1400" b="1" dirty="0" smtClean="0">
                <a:solidFill>
                  <a:prstClr val="black"/>
                </a:solidFill>
                <a:latin typeface="Times New Roman" panose="02020603050405020304" pitchFamily="18" charset="0"/>
                <a:ea typeface="+mn-ea"/>
                <a:cs typeface="Times New Roman" panose="02020603050405020304" pitchFamily="18" charset="0"/>
              </a:rPr>
              <a:t/>
            </a:r>
            <a:br>
              <a:rPr lang="it-IT" sz="1400" b="1" dirty="0" smtClean="0">
                <a:solidFill>
                  <a:prstClr val="black"/>
                </a:solidFill>
                <a:latin typeface="Times New Roman" panose="02020603050405020304" pitchFamily="18" charset="0"/>
                <a:ea typeface="+mn-ea"/>
                <a:cs typeface="Times New Roman" panose="02020603050405020304" pitchFamily="18" charset="0"/>
              </a:rPr>
            </a:br>
            <a:r>
              <a:rPr lang="it-IT" sz="3000" b="1" dirty="0" smtClean="0">
                <a:solidFill>
                  <a:prstClr val="black"/>
                </a:solidFill>
                <a:latin typeface="Times New Roman" panose="02020603050405020304" pitchFamily="18" charset="0"/>
                <a:ea typeface="+mn-ea"/>
                <a:cs typeface="Times New Roman" panose="02020603050405020304" pitchFamily="18" charset="0"/>
              </a:rPr>
              <a:t>Trasferimento </a:t>
            </a:r>
            <a:r>
              <a:rPr lang="it-IT" sz="3000" b="1" dirty="0">
                <a:solidFill>
                  <a:prstClr val="black"/>
                </a:solidFill>
                <a:latin typeface="Times New Roman" panose="02020603050405020304" pitchFamily="18" charset="0"/>
                <a:ea typeface="+mn-ea"/>
                <a:cs typeface="Times New Roman" panose="02020603050405020304" pitchFamily="18" charset="0"/>
              </a:rPr>
              <a:t>degli impianti </a:t>
            </a:r>
            <a:r>
              <a:rPr lang="it-IT" sz="3000" b="1" dirty="0" smtClean="0">
                <a:solidFill>
                  <a:prstClr val="black"/>
                </a:solidFill>
                <a:latin typeface="Times New Roman" panose="02020603050405020304" pitchFamily="18" charset="0"/>
                <a:ea typeface="+mn-ea"/>
                <a:cs typeface="Times New Roman" panose="02020603050405020304" pitchFamily="18" charset="0"/>
              </a:rPr>
              <a:t>realizzati</a:t>
            </a:r>
            <a:endParaRPr lang="it-IT" dirty="0"/>
          </a:p>
        </p:txBody>
      </p:sp>
      <p:sp>
        <p:nvSpPr>
          <p:cNvPr id="3" name="Segnaposto contenuto 2"/>
          <p:cNvSpPr>
            <a:spLocks noGrp="1"/>
          </p:cNvSpPr>
          <p:nvPr>
            <p:ph idx="1"/>
          </p:nvPr>
        </p:nvSpPr>
        <p:spPr>
          <a:xfrm>
            <a:off x="628650" y="2796988"/>
            <a:ext cx="7886700" cy="3379975"/>
          </a:xfrm>
        </p:spPr>
        <p:txBody>
          <a:bodyPr/>
          <a:lstStyle/>
          <a:p>
            <a:pPr>
              <a:buFont typeface="Wingdings" panose="05000000000000000000" pitchFamily="2" charset="2"/>
              <a:buChar char="Ø"/>
            </a:pPr>
            <a:endParaRPr lang="it-IT" dirty="0" smtClean="0">
              <a:latin typeface="Times New Roman" panose="02020603050405020304" pitchFamily="18" charset="0"/>
              <a:cs typeface="Times New Roman" panose="02020603050405020304" pitchFamily="18" charset="0"/>
            </a:endParaRPr>
          </a:p>
          <a:p>
            <a:pPr marL="358775" indent="-358775">
              <a:buFont typeface="Wingdings" panose="05000000000000000000" pitchFamily="2" charset="2"/>
              <a:buChar char="Ø"/>
            </a:pPr>
            <a:r>
              <a:rPr lang="it-IT" dirty="0" smtClean="0">
                <a:latin typeface="Times New Roman" panose="02020603050405020304" pitchFamily="18" charset="0"/>
                <a:cs typeface="Times New Roman" panose="02020603050405020304" pitchFamily="18" charset="0"/>
              </a:rPr>
              <a:t>Definizione </a:t>
            </a:r>
            <a:r>
              <a:rPr lang="it-IT" dirty="0">
                <a:latin typeface="Times New Roman" panose="02020603050405020304" pitchFamily="18" charset="0"/>
                <a:cs typeface="Times New Roman" panose="02020603050405020304" pitchFamily="18" charset="0"/>
              </a:rPr>
              <a:t>dei soggetti destinatari degli interventi nel caso di assenza dell’ente di gestione dell’ambito, che assicurino in ogni caso la continuità di gestione delle strutture </a:t>
            </a:r>
            <a:r>
              <a:rPr lang="it-IT" dirty="0" smtClean="0">
                <a:latin typeface="Times New Roman" panose="02020603050405020304" pitchFamily="18" charset="0"/>
                <a:cs typeface="Times New Roman" panose="02020603050405020304" pitchFamily="18" charset="0"/>
              </a:rPr>
              <a:t>realizzate.</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0326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1489167"/>
            <a:ext cx="7886700" cy="679268"/>
          </a:xfrm>
        </p:spPr>
        <p:txBody>
          <a:bodyPr>
            <a:normAutofit/>
          </a:bodyPr>
          <a:lstStyle/>
          <a:p>
            <a:pPr algn="ctr"/>
            <a:r>
              <a:rPr lang="it-IT" sz="4000" dirty="0" smtClean="0">
                <a:latin typeface="Times New Roman" panose="02020603050405020304" pitchFamily="18" charset="0"/>
                <a:cs typeface="Times New Roman" panose="02020603050405020304" pitchFamily="18" charset="0"/>
              </a:rPr>
              <a:t>Ulteriori procedure d’infrazione</a:t>
            </a:r>
            <a:endParaRPr lang="it-IT" sz="4000"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628650" y="2338251"/>
            <a:ext cx="7886700" cy="4101738"/>
          </a:xfrm>
        </p:spPr>
        <p:txBody>
          <a:bodyPr>
            <a:normAutofit fontScale="25000" lnSpcReduction="20000"/>
          </a:bodyPr>
          <a:lstStyle/>
          <a:p>
            <a:pPr>
              <a:lnSpc>
                <a:spcPct val="150000"/>
              </a:lnSpc>
              <a:spcBef>
                <a:spcPts val="0"/>
              </a:spcBef>
            </a:pPr>
            <a:r>
              <a:rPr lang="it-IT" sz="8000" b="1" i="1" dirty="0" smtClean="0">
                <a:latin typeface="Times New Roman" panose="02020603050405020304" pitchFamily="18" charset="0"/>
                <a:ea typeface="Calibri" panose="020F0502020204030204" pitchFamily="34" charset="0"/>
                <a:cs typeface="Times New Roman" panose="02020603050405020304" pitchFamily="18" charset="0"/>
              </a:rPr>
              <a:t>Procedura d’infrazione 2014/2059 </a:t>
            </a:r>
          </a:p>
          <a:p>
            <a:pPr lvl="1">
              <a:lnSpc>
                <a:spcPct val="150000"/>
              </a:lnSpc>
              <a:spcBef>
                <a:spcPts val="0"/>
              </a:spcBef>
              <a:buFont typeface="Wingdings" panose="05000000000000000000" pitchFamily="2" charset="2"/>
              <a:buChar char="Ø"/>
            </a:pPr>
            <a:r>
              <a:rPr lang="it-IT" sz="6000" b="1" dirty="0">
                <a:latin typeface="Times New Roman" panose="02020603050405020304" pitchFamily="18" charset="0"/>
                <a:cs typeface="Times New Roman" panose="02020603050405020304" pitchFamily="18" charset="0"/>
              </a:rPr>
              <a:t>Parere motivato del </a:t>
            </a:r>
            <a:r>
              <a:rPr lang="it-IT" sz="6000" b="1" dirty="0" smtClean="0">
                <a:latin typeface="Times New Roman" panose="02020603050405020304" pitchFamily="18" charset="0"/>
                <a:cs typeface="Times New Roman" panose="02020603050405020304" pitchFamily="18" charset="0"/>
              </a:rPr>
              <a:t>26/3/15 </a:t>
            </a:r>
            <a:r>
              <a:rPr lang="it-IT" sz="6000" i="1" dirty="0">
                <a:latin typeface="Times New Roman" panose="02020603050405020304" pitchFamily="18" charset="0"/>
                <a:cs typeface="Times New Roman" panose="02020603050405020304" pitchFamily="18" charset="0"/>
              </a:rPr>
              <a:t>(817 agglomerati e 32 aree </a:t>
            </a:r>
            <a:r>
              <a:rPr lang="it-IT" sz="6000" i="1" dirty="0" smtClean="0">
                <a:latin typeface="Times New Roman" panose="02020603050405020304" pitchFamily="18" charset="0"/>
                <a:cs typeface="Times New Roman" panose="02020603050405020304" pitchFamily="18" charset="0"/>
              </a:rPr>
              <a:t>sensibili), </a:t>
            </a:r>
            <a:r>
              <a:rPr lang="it-IT" sz="6000" b="1" dirty="0" smtClean="0">
                <a:latin typeface="Times New Roman" panose="02020603050405020304" pitchFamily="18" charset="0"/>
                <a:cs typeface="Times New Roman" panose="02020603050405020304" pitchFamily="18" charset="0"/>
              </a:rPr>
              <a:t>parere </a:t>
            </a:r>
            <a:r>
              <a:rPr lang="it-IT" sz="6000" b="1" dirty="0">
                <a:latin typeface="Times New Roman" panose="02020603050405020304" pitchFamily="18" charset="0"/>
                <a:cs typeface="Times New Roman" panose="02020603050405020304" pitchFamily="18" charset="0"/>
              </a:rPr>
              <a:t>motivato complementare del </a:t>
            </a:r>
            <a:r>
              <a:rPr lang="it-IT" sz="6000" b="1" dirty="0" smtClean="0">
                <a:latin typeface="Times New Roman" panose="02020603050405020304" pitchFamily="18" charset="0"/>
                <a:cs typeface="Times New Roman" panose="02020603050405020304" pitchFamily="18" charset="0"/>
              </a:rPr>
              <a:t>17/5/17 </a:t>
            </a:r>
            <a:r>
              <a:rPr lang="it-IT" sz="6000" i="1" dirty="0">
                <a:latin typeface="Times New Roman" panose="02020603050405020304" pitchFamily="18" charset="0"/>
                <a:cs typeface="Times New Roman" panose="02020603050405020304" pitchFamily="18" charset="0"/>
              </a:rPr>
              <a:t>(758 agglomerati e 32 aree sensibili</a:t>
            </a:r>
            <a:r>
              <a:rPr lang="it-IT" sz="6000" i="1" dirty="0" smtClean="0">
                <a:latin typeface="Times New Roman" panose="02020603050405020304" pitchFamily="18" charset="0"/>
                <a:cs typeface="Times New Roman" panose="02020603050405020304" pitchFamily="18" charset="0"/>
              </a:rPr>
              <a:t>); </a:t>
            </a:r>
          </a:p>
          <a:p>
            <a:pPr lvl="1">
              <a:lnSpc>
                <a:spcPct val="150000"/>
              </a:lnSpc>
              <a:spcBef>
                <a:spcPts val="0"/>
              </a:spcBef>
              <a:buFont typeface="Wingdings" panose="05000000000000000000" pitchFamily="2" charset="2"/>
              <a:buChar char="Ø"/>
            </a:pPr>
            <a:r>
              <a:rPr lang="it-IT" sz="6000" dirty="0" smtClean="0">
                <a:latin typeface="Times New Roman" panose="02020603050405020304" pitchFamily="18" charset="0"/>
                <a:ea typeface="Calibri" panose="020F0502020204030204" pitchFamily="34" charset="0"/>
                <a:cs typeface="Times New Roman" panose="02020603050405020304" pitchFamily="18" charset="0"/>
              </a:rPr>
              <a:t>Mancato rispetto artt</a:t>
            </a:r>
            <a:r>
              <a:rPr lang="it-IT" sz="6000" dirty="0">
                <a:latin typeface="Times New Roman" panose="02020603050405020304" pitchFamily="18" charset="0"/>
                <a:ea typeface="Calibri" panose="020F0502020204030204" pitchFamily="34" charset="0"/>
                <a:cs typeface="Times New Roman" panose="02020603050405020304" pitchFamily="18" charset="0"/>
              </a:rPr>
              <a:t>. </a:t>
            </a:r>
            <a:r>
              <a:rPr lang="it-IT" sz="6000" dirty="0" smtClean="0">
                <a:latin typeface="Times New Roman" panose="02020603050405020304" pitchFamily="18" charset="0"/>
                <a:ea typeface="Calibri" panose="020F0502020204030204" pitchFamily="34" charset="0"/>
                <a:cs typeface="Times New Roman" panose="02020603050405020304" pitchFamily="18" charset="0"/>
              </a:rPr>
              <a:t>3 </a:t>
            </a:r>
            <a:r>
              <a:rPr lang="it-IT" sz="6000" dirty="0">
                <a:latin typeface="Times New Roman" panose="02020603050405020304" pitchFamily="18" charset="0"/>
                <a:ea typeface="Calibri" panose="020F0502020204030204" pitchFamily="34" charset="0"/>
                <a:cs typeface="Times New Roman" panose="02020603050405020304" pitchFamily="18" charset="0"/>
              </a:rPr>
              <a:t>e/o </a:t>
            </a:r>
            <a:r>
              <a:rPr lang="it-IT" sz="6000" dirty="0" smtClean="0">
                <a:latin typeface="Times New Roman" panose="02020603050405020304" pitchFamily="18" charset="0"/>
                <a:ea typeface="Calibri" panose="020F0502020204030204" pitchFamily="34" charset="0"/>
                <a:cs typeface="Times New Roman" panose="02020603050405020304" pitchFamily="18" charset="0"/>
              </a:rPr>
              <a:t>4 </a:t>
            </a:r>
            <a:r>
              <a:rPr lang="it-IT" sz="6000" dirty="0">
                <a:latin typeface="Times New Roman" panose="02020603050405020304" pitchFamily="18" charset="0"/>
                <a:ea typeface="Calibri" panose="020F0502020204030204" pitchFamily="34" charset="0"/>
                <a:cs typeface="Times New Roman" panose="02020603050405020304" pitchFamily="18" charset="0"/>
              </a:rPr>
              <a:t>e/o </a:t>
            </a:r>
            <a:r>
              <a:rPr lang="it-IT" sz="6000" dirty="0" smtClean="0">
                <a:latin typeface="Times New Roman" panose="02020603050405020304" pitchFamily="18" charset="0"/>
                <a:ea typeface="Calibri" panose="020F0502020204030204" pitchFamily="34" charset="0"/>
                <a:cs typeface="Times New Roman" panose="02020603050405020304" pitchFamily="18" charset="0"/>
              </a:rPr>
              <a:t>5 </a:t>
            </a:r>
            <a:r>
              <a:rPr lang="it-IT" sz="6000" dirty="0">
                <a:latin typeface="Times New Roman" panose="02020603050405020304" pitchFamily="18" charset="0"/>
                <a:ea typeface="Calibri" panose="020F0502020204030204" pitchFamily="34" charset="0"/>
                <a:cs typeface="Times New Roman" panose="02020603050405020304" pitchFamily="18" charset="0"/>
              </a:rPr>
              <a:t>per agglomerati con carico generato superiore a 2.000 </a:t>
            </a:r>
            <a:r>
              <a:rPr lang="it-IT" sz="6000" dirty="0" err="1">
                <a:latin typeface="Times New Roman" panose="02020603050405020304" pitchFamily="18" charset="0"/>
                <a:ea typeface="Calibri" panose="020F0502020204030204" pitchFamily="34" charset="0"/>
                <a:cs typeface="Times New Roman" panose="02020603050405020304" pitchFamily="18" charset="0"/>
              </a:rPr>
              <a:t>a.e</a:t>
            </a:r>
            <a:r>
              <a:rPr lang="it-IT" sz="6000" dirty="0">
                <a:latin typeface="Times New Roman" panose="02020603050405020304" pitchFamily="18" charset="0"/>
                <a:ea typeface="Calibri" panose="020F0502020204030204" pitchFamily="34" charset="0"/>
                <a:cs typeface="Times New Roman" panose="02020603050405020304" pitchFamily="18" charset="0"/>
              </a:rPr>
              <a:t>. e scarico in aree normali o aree sensibili e 32 aree sensibili (contestazione: articolo 5, paragrafo 4</a:t>
            </a:r>
            <a:r>
              <a:rPr lang="it-IT" sz="6000" dirty="0" smtClean="0">
                <a:latin typeface="Times New Roman" panose="02020603050405020304" pitchFamily="18" charset="0"/>
                <a:ea typeface="Calibri" panose="020F0502020204030204" pitchFamily="34" charset="0"/>
                <a:cs typeface="Times New Roman" panose="02020603050405020304" pitchFamily="18" charset="0"/>
              </a:rPr>
              <a:t>); </a:t>
            </a:r>
          </a:p>
          <a:p>
            <a:pPr lvl="1">
              <a:lnSpc>
                <a:spcPct val="150000"/>
              </a:lnSpc>
              <a:spcBef>
                <a:spcPts val="0"/>
              </a:spcBef>
              <a:buFont typeface="Wingdings" panose="05000000000000000000" pitchFamily="2" charset="2"/>
              <a:buChar char="Ø"/>
            </a:pPr>
            <a:r>
              <a:rPr lang="it-IT" sz="6000" b="1" dirty="0">
                <a:latin typeface="Times New Roman" panose="02020603050405020304" pitchFamily="18" charset="0"/>
                <a:ea typeface="Calibri" panose="020F0502020204030204" pitchFamily="34" charset="0"/>
                <a:cs typeface="Times New Roman" panose="02020603050405020304" pitchFamily="18" charset="0"/>
              </a:rPr>
              <a:t> </a:t>
            </a:r>
            <a:r>
              <a:rPr lang="it-IT" sz="6000" dirty="0" smtClean="0">
                <a:latin typeface="Times New Roman" panose="02020603050405020304" pitchFamily="18" charset="0"/>
                <a:ea typeface="Calibri" panose="020F0502020204030204" pitchFamily="34" charset="0"/>
                <a:cs typeface="Times New Roman" panose="02020603050405020304" pitchFamily="18" charset="0"/>
              </a:rPr>
              <a:t>Sono </a:t>
            </a:r>
            <a:r>
              <a:rPr lang="it-IT" sz="6000" dirty="0">
                <a:latin typeface="Times New Roman" panose="02020603050405020304" pitchFamily="18" charset="0"/>
                <a:ea typeface="Calibri" panose="020F0502020204030204" pitchFamily="34" charset="0"/>
                <a:cs typeface="Times New Roman" panose="02020603050405020304" pitchFamily="18" charset="0"/>
              </a:rPr>
              <a:t>interessate tutte le Regioni eccetto il Molise, l’Emilia Romagna e la provincia autonoma di Bolzano. </a:t>
            </a:r>
            <a:endParaRPr lang="it-IT" sz="60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Bef>
                <a:spcPts val="0"/>
              </a:spcBef>
            </a:pPr>
            <a:r>
              <a:rPr lang="it-IT" sz="8000" b="1" i="1" dirty="0">
                <a:latin typeface="Times New Roman" panose="02020603050405020304" pitchFamily="18" charset="0"/>
                <a:ea typeface="Calibri" panose="020F0502020204030204" pitchFamily="34" charset="0"/>
                <a:cs typeface="Times New Roman" panose="02020603050405020304" pitchFamily="18" charset="0"/>
              </a:rPr>
              <a:t>Procedura d’infrazione </a:t>
            </a:r>
            <a:r>
              <a:rPr lang="it-IT" sz="8000" b="1" i="1" dirty="0" smtClean="0">
                <a:latin typeface="Times New Roman" panose="02020603050405020304" pitchFamily="18" charset="0"/>
                <a:ea typeface="Calibri" panose="020F0502020204030204" pitchFamily="34" charset="0"/>
                <a:cs typeface="Times New Roman" panose="02020603050405020304" pitchFamily="18" charset="0"/>
              </a:rPr>
              <a:t>2017/2181</a:t>
            </a:r>
          </a:p>
          <a:p>
            <a:pPr lvl="1">
              <a:lnSpc>
                <a:spcPct val="150000"/>
              </a:lnSpc>
              <a:spcBef>
                <a:spcPts val="0"/>
              </a:spcBef>
              <a:buFont typeface="Wingdings" panose="05000000000000000000" pitchFamily="2" charset="2"/>
              <a:buChar char="Ø"/>
            </a:pPr>
            <a:r>
              <a:rPr lang="it-IT" sz="6000" dirty="0" smtClean="0">
                <a:latin typeface="Times New Roman" panose="02020603050405020304" pitchFamily="18" charset="0"/>
                <a:ea typeface="Calibri" panose="020F0502020204030204" pitchFamily="34" charset="0"/>
              </a:rPr>
              <a:t>Lettera di </a:t>
            </a:r>
            <a:r>
              <a:rPr lang="it-IT" sz="6000" b="1" dirty="0" smtClean="0">
                <a:latin typeface="Times New Roman" panose="02020603050405020304" pitchFamily="18" charset="0"/>
                <a:ea typeface="Calibri" panose="020F0502020204030204" pitchFamily="34" charset="0"/>
              </a:rPr>
              <a:t>costituzione in mora n. 2017/2181;</a:t>
            </a:r>
          </a:p>
          <a:p>
            <a:pPr lvl="1">
              <a:lnSpc>
                <a:spcPct val="150000"/>
              </a:lnSpc>
              <a:spcBef>
                <a:spcPts val="0"/>
              </a:spcBef>
              <a:buFont typeface="Wingdings" panose="05000000000000000000" pitchFamily="2" charset="2"/>
              <a:buChar char="Ø"/>
            </a:pPr>
            <a:r>
              <a:rPr lang="it-IT" sz="6000" dirty="0" smtClean="0">
                <a:latin typeface="Times New Roman" panose="02020603050405020304" pitchFamily="18" charset="0"/>
                <a:ea typeface="Calibri" panose="020F0502020204030204" pitchFamily="34" charset="0"/>
                <a:cs typeface="Times New Roman" panose="02020603050405020304" pitchFamily="18" charset="0"/>
              </a:rPr>
              <a:t>Mancato </a:t>
            </a:r>
            <a:r>
              <a:rPr lang="it-IT" sz="6000" dirty="0">
                <a:latin typeface="Times New Roman" panose="02020603050405020304" pitchFamily="18" charset="0"/>
                <a:ea typeface="Calibri" panose="020F0502020204030204" pitchFamily="34" charset="0"/>
                <a:cs typeface="Times New Roman" panose="02020603050405020304" pitchFamily="18" charset="0"/>
              </a:rPr>
              <a:t>rispetto degli articoli 3 e 4, dell’articolo 5, paragrafi 2 e 3, e degli articoli 10 e 15 della direttiva </a:t>
            </a:r>
            <a:r>
              <a:rPr lang="it-IT" sz="6000" dirty="0" smtClean="0">
                <a:latin typeface="Times New Roman" panose="02020603050405020304" pitchFamily="18" charset="0"/>
                <a:ea typeface="Calibri" panose="020F0502020204030204" pitchFamily="34" charset="0"/>
                <a:cs typeface="Times New Roman" panose="02020603050405020304" pitchFamily="18" charset="0"/>
              </a:rPr>
              <a:t>91/271/CEE;</a:t>
            </a:r>
          </a:p>
          <a:p>
            <a:pPr lvl="1">
              <a:lnSpc>
                <a:spcPct val="150000"/>
              </a:lnSpc>
              <a:spcBef>
                <a:spcPts val="0"/>
              </a:spcBef>
              <a:buFont typeface="Wingdings" panose="05000000000000000000" pitchFamily="2" charset="2"/>
              <a:buChar char="Ø"/>
            </a:pPr>
            <a:r>
              <a:rPr lang="it-IT" sz="6000" dirty="0" smtClean="0">
                <a:latin typeface="Times New Roman" panose="02020603050405020304" pitchFamily="18" charset="0"/>
                <a:ea typeface="Calibri" panose="020F0502020204030204" pitchFamily="34" charset="0"/>
                <a:cs typeface="Times New Roman" panose="02020603050405020304" pitchFamily="18" charset="0"/>
              </a:rPr>
              <a:t>Interessate15 regioni per complessivi 276 agglomerati con un valore di carico generato di poco superiore a 10 milioni di abitanti equivalenti (</a:t>
            </a:r>
            <a:r>
              <a:rPr lang="it-IT" sz="6000" dirty="0" err="1" smtClean="0">
                <a:latin typeface="Times New Roman" panose="02020603050405020304" pitchFamily="18" charset="0"/>
                <a:ea typeface="Calibri" panose="020F0502020204030204" pitchFamily="34" charset="0"/>
                <a:cs typeface="Times New Roman" panose="02020603050405020304" pitchFamily="18" charset="0"/>
              </a:rPr>
              <a:t>a.e</a:t>
            </a:r>
            <a:r>
              <a:rPr lang="it-IT" sz="6000" dirty="0" smtClean="0">
                <a:latin typeface="Times New Roman" panose="02020603050405020304" pitchFamily="18" charset="0"/>
                <a:ea typeface="Calibri" panose="020F0502020204030204" pitchFamily="34" charset="0"/>
                <a:cs typeface="Times New Roman" panose="02020603050405020304" pitchFamily="18" charset="0"/>
              </a:rPr>
              <a:t>.) </a:t>
            </a:r>
            <a:r>
              <a:rPr lang="it-IT" sz="5600" dirty="0" smtClean="0">
                <a:latin typeface="Times New Roman" panose="02020603050405020304" pitchFamily="18" charset="0"/>
                <a:ea typeface="Calibri" panose="020F0502020204030204" pitchFamily="34" charset="0"/>
                <a:cs typeface="Times New Roman" panose="02020603050405020304" pitchFamily="18" charset="0"/>
              </a:rPr>
              <a:t>.</a:t>
            </a:r>
          </a:p>
          <a:p>
            <a:pPr>
              <a:lnSpc>
                <a:spcPct val="150000"/>
              </a:lnSpc>
              <a:spcBef>
                <a:spcPts val="0"/>
              </a:spcBef>
            </a:pPr>
            <a:endParaRPr lang="it-IT" sz="5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8718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r>
              <a:rPr lang="it-IT" dirty="0" smtClean="0"/>
              <a:t>G</a:t>
            </a:r>
          </a:p>
          <a:p>
            <a:endParaRPr lang="it-IT" dirty="0"/>
          </a:p>
          <a:p>
            <a:endParaRPr lang="it-IT" dirty="0" smtClean="0"/>
          </a:p>
          <a:p>
            <a:pPr marL="0" indent="0" algn="ctr">
              <a:buNone/>
            </a:pPr>
            <a:r>
              <a:rPr lang="it-IT" dirty="0" smtClean="0">
                <a:latin typeface="Times New Roman" panose="02020603050405020304" pitchFamily="18" charset="0"/>
                <a:cs typeface="Times New Roman" panose="02020603050405020304" pitchFamily="18" charset="0"/>
              </a:rPr>
              <a:t>GRAZIE DELL’ATTENZIONE</a:t>
            </a:r>
            <a:endParaRPr lang="it-IT" dirty="0">
              <a:latin typeface="Times New Roman" panose="02020603050405020304" pitchFamily="18" charset="0"/>
              <a:cs typeface="Times New Roman" panose="02020603050405020304" pitchFamily="18"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1824962"/>
            <a:ext cx="8032025" cy="2106958"/>
          </a:xfrm>
          <a:prstGeom prst="rect">
            <a:avLst/>
          </a:prstGeom>
        </p:spPr>
      </p:pic>
    </p:spTree>
    <p:extLst>
      <p:ext uri="{BB962C8B-B14F-4D97-AF65-F5344CB8AC3E}">
        <p14:creationId xmlns:p14="http://schemas.microsoft.com/office/powerpoint/2010/main" val="3583024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1515036"/>
            <a:ext cx="7886700" cy="886482"/>
          </a:xfrm>
        </p:spPr>
        <p:txBody>
          <a:bodyPr>
            <a:noAutofit/>
          </a:bodyPr>
          <a:lstStyle/>
          <a:p>
            <a:pPr algn="ctr"/>
            <a:r>
              <a:rPr lang="it-IT" sz="2800" dirty="0">
                <a:solidFill>
                  <a:prstClr val="black"/>
                </a:solidFill>
                <a:latin typeface="Times New Roman" panose="02020603050405020304" pitchFamily="18" charset="0"/>
                <a:cs typeface="Times New Roman" panose="02020603050405020304" pitchFamily="18" charset="0"/>
              </a:rPr>
              <a:t>Direttiva 91/271/CEE </a:t>
            </a:r>
            <a:r>
              <a:rPr lang="it-IT" sz="2800" dirty="0" smtClean="0">
                <a:solidFill>
                  <a:prstClr val="black"/>
                </a:solidFill>
                <a:latin typeface="Times New Roman" panose="02020603050405020304" pitchFamily="18" charset="0"/>
                <a:cs typeface="Times New Roman" panose="02020603050405020304" pitchFamily="18" charset="0"/>
              </a:rPr>
              <a:t> Procedure d’infrazione con sentenza di condanna</a:t>
            </a:r>
            <a:endParaRPr lang="it-IT" sz="2800" dirty="0"/>
          </a:p>
        </p:txBody>
      </p:sp>
      <p:sp>
        <p:nvSpPr>
          <p:cNvPr id="3" name="Segnaposto contenuto 2"/>
          <p:cNvSpPr>
            <a:spLocks noGrp="1"/>
          </p:cNvSpPr>
          <p:nvPr>
            <p:ph idx="1"/>
          </p:nvPr>
        </p:nvSpPr>
        <p:spPr>
          <a:xfrm>
            <a:off x="628650" y="2312893"/>
            <a:ext cx="7886700" cy="4127095"/>
          </a:xfrm>
        </p:spPr>
        <p:txBody>
          <a:bodyPr>
            <a:normAutofit fontScale="70000" lnSpcReduction="20000"/>
          </a:bodyPr>
          <a:lstStyle/>
          <a:p>
            <a:pPr algn="just">
              <a:lnSpc>
                <a:spcPct val="107000"/>
              </a:lnSpc>
            </a:pPr>
            <a:endParaRPr lang="it-IT" sz="1100" b="1"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600"/>
              </a:spcAft>
            </a:pPr>
            <a:r>
              <a:rPr lang="it-IT" b="1" i="1" dirty="0" smtClean="0">
                <a:latin typeface="Times New Roman" panose="02020603050405020304" pitchFamily="18" charset="0"/>
                <a:ea typeface="Calibri" panose="020F0502020204030204" pitchFamily="34" charset="0"/>
                <a:cs typeface="Times New Roman" panose="02020603050405020304" pitchFamily="18" charset="0"/>
              </a:rPr>
              <a:t>Procedura </a:t>
            </a:r>
            <a:r>
              <a:rPr lang="it-IT" b="1" i="1" dirty="0">
                <a:latin typeface="Times New Roman" panose="02020603050405020304" pitchFamily="18" charset="0"/>
                <a:ea typeface="Calibri" panose="020F0502020204030204" pitchFamily="34" charset="0"/>
                <a:cs typeface="Times New Roman" panose="02020603050405020304" pitchFamily="18" charset="0"/>
              </a:rPr>
              <a:t>di infrazione 2004/2034</a:t>
            </a:r>
            <a:endParaRPr lang="it-IT" sz="2700" b="1" i="1"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600"/>
              </a:spcAft>
              <a:buFont typeface="Wingdings" panose="05000000000000000000" pitchFamily="2" charset="2"/>
              <a:buChar char="Ø"/>
            </a:pPr>
            <a:r>
              <a:rPr lang="it-IT" sz="2300" dirty="0">
                <a:latin typeface="Times New Roman" panose="02020603050405020304" pitchFamily="18" charset="0"/>
                <a:ea typeface="Calibri" panose="020F0502020204030204" pitchFamily="34" charset="0"/>
                <a:cs typeface="Times New Roman" panose="02020603050405020304" pitchFamily="18" charset="0"/>
              </a:rPr>
              <a:t>Parere motivato del 24 febbraio 2009</a:t>
            </a:r>
          </a:p>
          <a:p>
            <a:pPr lvl="1" algn="just">
              <a:lnSpc>
                <a:spcPct val="107000"/>
              </a:lnSpc>
              <a:buFont typeface="Wingdings" panose="05000000000000000000" pitchFamily="2" charset="2"/>
              <a:buChar char="Ø"/>
            </a:pPr>
            <a:r>
              <a:rPr lang="it-IT" sz="2300" dirty="0">
                <a:latin typeface="Times New Roman" panose="02020603050405020304" pitchFamily="18" charset="0"/>
                <a:ea typeface="Calibri" panose="020F0502020204030204" pitchFamily="34" charset="0"/>
                <a:cs typeface="Times New Roman" panose="02020603050405020304" pitchFamily="18" charset="0"/>
              </a:rPr>
              <a:t>Causa C 565/10, sentenza </a:t>
            </a:r>
            <a:r>
              <a:rPr lang="it-IT" sz="2300" dirty="0" smtClean="0">
                <a:latin typeface="Times New Roman" panose="02020603050405020304" pitchFamily="18" charset="0"/>
                <a:ea typeface="Calibri" panose="020F0502020204030204" pitchFamily="34" charset="0"/>
                <a:cs typeface="Times New Roman" panose="02020603050405020304" pitchFamily="18" charset="0"/>
              </a:rPr>
              <a:t>del </a:t>
            </a:r>
            <a:r>
              <a:rPr lang="it-IT" sz="2300" dirty="0">
                <a:latin typeface="Times New Roman" panose="02020603050405020304" pitchFamily="18" charset="0"/>
                <a:ea typeface="Calibri" panose="020F0502020204030204" pitchFamily="34" charset="0"/>
                <a:cs typeface="Times New Roman" panose="02020603050405020304" pitchFamily="18" charset="0"/>
              </a:rPr>
              <a:t>19 luglio 2012, </a:t>
            </a:r>
            <a:r>
              <a:rPr lang="it-IT" sz="2300" dirty="0" smtClean="0">
                <a:latin typeface="Times New Roman" panose="02020603050405020304" pitchFamily="18" charset="0"/>
                <a:ea typeface="Calibri" panose="020F0502020204030204" pitchFamily="34" charset="0"/>
                <a:cs typeface="Times New Roman" panose="02020603050405020304" pitchFamily="18" charset="0"/>
              </a:rPr>
              <a:t>mancato </a:t>
            </a:r>
            <a:r>
              <a:rPr lang="it-IT" sz="2300" dirty="0">
                <a:latin typeface="Times New Roman" panose="02020603050405020304" pitchFamily="18" charset="0"/>
                <a:ea typeface="Calibri" panose="020F0502020204030204" pitchFamily="34" charset="0"/>
                <a:cs typeface="Times New Roman" panose="02020603050405020304" pitchFamily="18" charset="0"/>
              </a:rPr>
              <a:t>rispetto </a:t>
            </a:r>
            <a:r>
              <a:rPr lang="it-IT" sz="2300" dirty="0" smtClean="0">
                <a:latin typeface="Times New Roman" panose="02020603050405020304" pitchFamily="18" charset="0"/>
                <a:ea typeface="Calibri" panose="020F0502020204030204" pitchFamily="34" charset="0"/>
                <a:cs typeface="Times New Roman" panose="02020603050405020304" pitchFamily="18" charset="0"/>
              </a:rPr>
              <a:t>degli artt. 3 e 4  </a:t>
            </a:r>
            <a:r>
              <a:rPr lang="it-IT" sz="2300" dirty="0">
                <a:latin typeface="Times New Roman" panose="02020603050405020304" pitchFamily="18" charset="0"/>
                <a:ea typeface="Calibri" panose="020F0502020204030204" pitchFamily="34" charset="0"/>
                <a:cs typeface="Times New Roman" panose="02020603050405020304" pitchFamily="18" charset="0"/>
              </a:rPr>
              <a:t>per agglomerati maggiori di 15.000 AE che scaricano in aree non </a:t>
            </a:r>
            <a:r>
              <a:rPr lang="it-IT" sz="2300" dirty="0" smtClean="0">
                <a:latin typeface="Times New Roman" panose="02020603050405020304" pitchFamily="18" charset="0"/>
                <a:ea typeface="Calibri" panose="020F0502020204030204" pitchFamily="34" charset="0"/>
                <a:cs typeface="Times New Roman" panose="02020603050405020304" pitchFamily="18" charset="0"/>
              </a:rPr>
              <a:t>sensibili e dell’art</a:t>
            </a:r>
            <a:r>
              <a:rPr lang="it-IT" sz="2300" dirty="0">
                <a:latin typeface="Times New Roman" panose="02020603050405020304" pitchFamily="18" charset="0"/>
                <a:ea typeface="Calibri" panose="020F0502020204030204" pitchFamily="34" charset="0"/>
                <a:cs typeface="Times New Roman" panose="02020603050405020304" pitchFamily="18" charset="0"/>
              </a:rPr>
              <a:t>. </a:t>
            </a:r>
            <a:r>
              <a:rPr lang="it-IT" sz="2300" dirty="0" smtClean="0">
                <a:latin typeface="Times New Roman" panose="02020603050405020304" pitchFamily="18" charset="0"/>
                <a:ea typeface="Calibri" panose="020F0502020204030204" pitchFamily="34" charset="0"/>
                <a:cs typeface="Times New Roman" panose="02020603050405020304" pitchFamily="18" charset="0"/>
              </a:rPr>
              <a:t>10</a:t>
            </a:r>
          </a:p>
          <a:p>
            <a:pPr lvl="1" algn="just">
              <a:lnSpc>
                <a:spcPct val="115000"/>
              </a:lnSpc>
              <a:spcAft>
                <a:spcPts val="1000"/>
              </a:spcAft>
              <a:buFont typeface="Wingdings" panose="05000000000000000000" pitchFamily="2" charset="2"/>
              <a:buChar char="Ø"/>
            </a:pPr>
            <a:r>
              <a:rPr lang="it-IT" sz="2300" dirty="0" smtClean="0">
                <a:solidFill>
                  <a:srgbClr val="000000"/>
                </a:solidFill>
                <a:latin typeface="Times New Roman" panose="02020603050405020304" pitchFamily="18" charset="0"/>
                <a:cs typeface="Times New Roman" panose="02020603050405020304" pitchFamily="18" charset="0"/>
              </a:rPr>
              <a:t>Causa C251/17, sentenza del 31 maggio 2018:</a:t>
            </a:r>
            <a:r>
              <a:rPr lang="it-IT"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it-IT" sz="2300" dirty="0">
                <a:latin typeface="Times New Roman" panose="02020603050405020304" pitchFamily="18" charset="0"/>
                <a:ea typeface="Calibri" panose="020F0502020204030204" pitchFamily="34" charset="0"/>
                <a:cs typeface="Times New Roman" panose="02020603050405020304" pitchFamily="18" charset="0"/>
              </a:rPr>
              <a:t>pagamento di una </a:t>
            </a:r>
            <a:r>
              <a:rPr lang="it-IT" sz="2300" b="1" dirty="0">
                <a:latin typeface="Times New Roman" panose="02020603050405020304" pitchFamily="18" charset="0"/>
                <a:ea typeface="Calibri" panose="020F0502020204030204" pitchFamily="34" charset="0"/>
                <a:cs typeface="Times New Roman" panose="02020603050405020304" pitchFamily="18" charset="0"/>
              </a:rPr>
              <a:t>somma forfettaria pari a 25 milioni di euro </a:t>
            </a:r>
            <a:r>
              <a:rPr lang="it-IT" sz="2300" dirty="0" smtClean="0">
                <a:latin typeface="Times New Roman" panose="02020603050405020304" pitchFamily="18" charset="0"/>
                <a:ea typeface="Calibri" panose="020F0502020204030204" pitchFamily="34" charset="0"/>
                <a:cs typeface="Times New Roman" panose="02020603050405020304" pitchFamily="18" charset="0"/>
              </a:rPr>
              <a:t>oltre a una </a:t>
            </a:r>
            <a:r>
              <a:rPr lang="it-IT" sz="2300" dirty="0">
                <a:latin typeface="Times New Roman" panose="02020603050405020304" pitchFamily="18" charset="0"/>
                <a:ea typeface="Calibri" panose="020F0502020204030204" pitchFamily="34" charset="0"/>
                <a:cs typeface="Times New Roman" panose="02020603050405020304" pitchFamily="18" charset="0"/>
              </a:rPr>
              <a:t>penalità </a:t>
            </a:r>
            <a:r>
              <a:rPr lang="it-IT" sz="2300" dirty="0" smtClean="0">
                <a:latin typeface="Times New Roman" panose="02020603050405020304" pitchFamily="18" charset="0"/>
                <a:ea typeface="Calibri" panose="020F0502020204030204" pitchFamily="34" charset="0"/>
                <a:cs typeface="Times New Roman" panose="02020603050405020304" pitchFamily="18" charset="0"/>
              </a:rPr>
              <a:t>giornaliera di € </a:t>
            </a:r>
            <a:r>
              <a:rPr lang="it-IT" sz="2300" dirty="0">
                <a:latin typeface="Times New Roman" panose="02020603050405020304" pitchFamily="18" charset="0"/>
                <a:ea typeface="Calibri" panose="020F0502020204030204" pitchFamily="34" charset="0"/>
                <a:cs typeface="Times New Roman" panose="02020603050405020304" pitchFamily="18" charset="0"/>
              </a:rPr>
              <a:t>165.000 al giorno pari a </a:t>
            </a:r>
            <a:r>
              <a:rPr lang="it-IT" sz="2300" b="1" dirty="0">
                <a:latin typeface="Times New Roman" panose="02020603050405020304" pitchFamily="18" charset="0"/>
                <a:ea typeface="Calibri" panose="020F0502020204030204" pitchFamily="34" charset="0"/>
                <a:cs typeface="Times New Roman" panose="02020603050405020304" pitchFamily="18" charset="0"/>
              </a:rPr>
              <a:t>€ 30.112.500 per ciascun semestre di ritardo </a:t>
            </a:r>
            <a:r>
              <a:rPr lang="it-IT" sz="2300" dirty="0">
                <a:latin typeface="Times New Roman" panose="02020603050405020304" pitchFamily="18" charset="0"/>
                <a:ea typeface="Calibri" panose="020F0502020204030204" pitchFamily="34" charset="0"/>
                <a:cs typeface="Times New Roman" panose="02020603050405020304" pitchFamily="18" charset="0"/>
              </a:rPr>
              <a:t>nell’attuazione delle misure necessarie per ottemperare alla Sentenza del 19.07.2012 .</a:t>
            </a:r>
          </a:p>
          <a:p>
            <a:pPr algn="just">
              <a:lnSpc>
                <a:spcPct val="107000"/>
              </a:lnSpc>
              <a:spcAft>
                <a:spcPts val="800"/>
              </a:spcAft>
            </a:pPr>
            <a:r>
              <a:rPr lang="it-IT" b="1" i="1" dirty="0" smtClean="0">
                <a:latin typeface="Times New Roman" panose="02020603050405020304" pitchFamily="18" charset="0"/>
                <a:ea typeface="Calibri" panose="020F0502020204030204" pitchFamily="34" charset="0"/>
                <a:cs typeface="Times New Roman" panose="02020603050405020304" pitchFamily="18" charset="0"/>
              </a:rPr>
              <a:t>Procedura </a:t>
            </a:r>
            <a:r>
              <a:rPr lang="it-IT" b="1" i="1" dirty="0">
                <a:latin typeface="Times New Roman" panose="02020603050405020304" pitchFamily="18" charset="0"/>
                <a:ea typeface="Calibri" panose="020F0502020204030204" pitchFamily="34" charset="0"/>
                <a:cs typeface="Times New Roman" panose="02020603050405020304" pitchFamily="18" charset="0"/>
              </a:rPr>
              <a:t>di infrazione 2009/2034  </a:t>
            </a:r>
            <a:endParaRPr lang="it-IT" sz="3600" b="1"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Ø"/>
            </a:pPr>
            <a:r>
              <a:rPr lang="it-IT" sz="2300" dirty="0">
                <a:latin typeface="Times New Roman" panose="02020603050405020304" pitchFamily="18" charset="0"/>
                <a:ea typeface="Calibri" panose="020F0502020204030204" pitchFamily="34" charset="0"/>
                <a:cs typeface="Times New Roman" panose="02020603050405020304" pitchFamily="18" charset="0"/>
              </a:rPr>
              <a:t>Parere motivato del  19 maggio 2011</a:t>
            </a:r>
          </a:p>
          <a:p>
            <a:pPr lvl="1" algn="just">
              <a:lnSpc>
                <a:spcPct val="107000"/>
              </a:lnSpc>
              <a:spcAft>
                <a:spcPts val="800"/>
              </a:spcAft>
              <a:buFont typeface="Wingdings" panose="05000000000000000000" pitchFamily="2" charset="2"/>
              <a:buChar char="Ø"/>
            </a:pPr>
            <a:r>
              <a:rPr lang="it-IT" sz="2300" dirty="0">
                <a:latin typeface="Times New Roman" panose="02020603050405020304" pitchFamily="18" charset="0"/>
                <a:ea typeface="Calibri" panose="020F0502020204030204" pitchFamily="34" charset="0"/>
                <a:cs typeface="Times New Roman" panose="02020603050405020304" pitchFamily="18" charset="0"/>
              </a:rPr>
              <a:t>Causa C 85/13, sentenza </a:t>
            </a:r>
            <a:r>
              <a:rPr lang="it-IT" sz="2300" dirty="0" smtClean="0">
                <a:latin typeface="Times New Roman" panose="02020603050405020304" pitchFamily="18" charset="0"/>
                <a:ea typeface="Calibri" panose="020F0502020204030204" pitchFamily="34" charset="0"/>
                <a:cs typeface="Times New Roman" panose="02020603050405020304" pitchFamily="18" charset="0"/>
              </a:rPr>
              <a:t>del </a:t>
            </a:r>
            <a:r>
              <a:rPr lang="it-IT" sz="2300" dirty="0">
                <a:latin typeface="Times New Roman" panose="02020603050405020304" pitchFamily="18" charset="0"/>
                <a:ea typeface="Calibri" panose="020F0502020204030204" pitchFamily="34" charset="0"/>
                <a:cs typeface="Times New Roman" panose="02020603050405020304" pitchFamily="18" charset="0"/>
              </a:rPr>
              <a:t>10 aprile 2014, </a:t>
            </a:r>
            <a:r>
              <a:rPr lang="it-IT" sz="2300" dirty="0" smtClean="0">
                <a:latin typeface="Times New Roman" panose="02020603050405020304" pitchFamily="18" charset="0"/>
                <a:ea typeface="Calibri" panose="020F0502020204030204" pitchFamily="34" charset="0"/>
                <a:cs typeface="Times New Roman" panose="02020603050405020304" pitchFamily="18" charset="0"/>
              </a:rPr>
              <a:t>al </a:t>
            </a:r>
            <a:r>
              <a:rPr lang="it-IT" sz="2300" dirty="0">
                <a:latin typeface="Times New Roman" panose="02020603050405020304" pitchFamily="18" charset="0"/>
                <a:ea typeface="Calibri" panose="020F0502020204030204" pitchFamily="34" charset="0"/>
                <a:cs typeface="Times New Roman" panose="02020603050405020304" pitchFamily="18" charset="0"/>
              </a:rPr>
              <a:t>mancato rispetto </a:t>
            </a:r>
            <a:r>
              <a:rPr lang="it-IT" sz="2300" dirty="0" smtClean="0">
                <a:latin typeface="Times New Roman" panose="02020603050405020304" pitchFamily="18" charset="0"/>
                <a:ea typeface="Calibri" panose="020F0502020204030204" pitchFamily="34" charset="0"/>
                <a:cs typeface="Times New Roman" panose="02020603050405020304" pitchFamily="18" charset="0"/>
              </a:rPr>
              <a:t>degli artt. 3 e 4 </a:t>
            </a:r>
            <a:r>
              <a:rPr lang="it-IT" sz="2300" dirty="0">
                <a:latin typeface="Times New Roman" panose="02020603050405020304" pitchFamily="18" charset="0"/>
                <a:ea typeface="Calibri" panose="020F0502020204030204" pitchFamily="34" charset="0"/>
                <a:cs typeface="Times New Roman" panose="02020603050405020304" pitchFamily="18" charset="0"/>
              </a:rPr>
              <a:t>per agglomerati maggiori di 10.000 AE che scaricano in aree </a:t>
            </a:r>
            <a:r>
              <a:rPr lang="it-IT" sz="2300" dirty="0" smtClean="0">
                <a:latin typeface="Times New Roman" panose="02020603050405020304" pitchFamily="18" charset="0"/>
                <a:ea typeface="Calibri" panose="020F0502020204030204" pitchFamily="34" charset="0"/>
                <a:cs typeface="Times New Roman" panose="02020603050405020304" pitchFamily="18" charset="0"/>
              </a:rPr>
              <a:t>sensibili e dell’art. 10</a:t>
            </a:r>
            <a:endParaRPr lang="it-IT" sz="2300" dirty="0">
              <a:latin typeface="Times New Roman" panose="02020603050405020304" pitchFamily="18" charset="0"/>
              <a:ea typeface="Calibri" panose="020F0502020204030204" pitchFamily="34" charset="0"/>
              <a:cs typeface="Times New Roman" panose="02020603050405020304" pitchFamily="18" charset="0"/>
            </a:endParaRPr>
          </a:p>
          <a:p>
            <a:pPr lvl="2" algn="just">
              <a:lnSpc>
                <a:spcPct val="107000"/>
              </a:lnSpc>
              <a:spcAft>
                <a:spcPts val="600"/>
              </a:spcAft>
              <a:buFont typeface="Wingdings" panose="05000000000000000000" pitchFamily="2" charset="2"/>
              <a:buChar char="ü"/>
            </a:pPr>
            <a:endParaRPr lang="it-IT" sz="2300" dirty="0" smtClean="0">
              <a:latin typeface="Times New Roman" panose="02020603050405020304" pitchFamily="18" charset="0"/>
              <a:ea typeface="Calibri" panose="020F0502020204030204" pitchFamily="34" charset="0"/>
              <a:cs typeface="Times New Roman" panose="02020603050405020304" pitchFamily="18" charset="0"/>
            </a:endParaRPr>
          </a:p>
          <a:p>
            <a:pPr lvl="2" algn="just">
              <a:lnSpc>
                <a:spcPct val="107000"/>
              </a:lnSpc>
              <a:spcAft>
                <a:spcPts val="600"/>
              </a:spcAft>
              <a:buFont typeface="Wingdings" panose="05000000000000000000" pitchFamily="2" charset="2"/>
              <a:buChar char="ü"/>
            </a:pPr>
            <a:endParaRPr lang="it-IT" sz="2300" dirty="0" smtClean="0">
              <a:latin typeface="Times New Roman" panose="02020603050405020304" pitchFamily="18" charset="0"/>
              <a:ea typeface="Calibri" panose="020F0502020204030204" pitchFamily="34" charset="0"/>
              <a:cs typeface="Times New Roman" panose="02020603050405020304" pitchFamily="18" charset="0"/>
            </a:endParaRPr>
          </a:p>
          <a:p>
            <a:pPr lvl="1" algn="just">
              <a:lnSpc>
                <a:spcPct val="107000"/>
              </a:lnSpc>
              <a:spcAft>
                <a:spcPts val="600"/>
              </a:spcAft>
              <a:buFont typeface="Wingdings" panose="05000000000000000000" pitchFamily="2" charset="2"/>
              <a:buChar char="Ø"/>
            </a:pPr>
            <a:endParaRPr lang="it-IT" sz="2500" dirty="0">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4" name="Segnaposto piè di pagina 3"/>
          <p:cNvSpPr>
            <a:spLocks noGrp="1"/>
          </p:cNvSpPr>
          <p:nvPr>
            <p:ph type="ftr" sz="quarter" idx="4294967295"/>
          </p:nvPr>
        </p:nvSpPr>
        <p:spPr/>
        <p:txBody>
          <a:bodyPr/>
          <a:lstStyle/>
          <a:p>
            <a:endParaRPr lang="it-IT" dirty="0"/>
          </a:p>
        </p:txBody>
      </p:sp>
    </p:spTree>
    <p:extLst>
      <p:ext uri="{BB962C8B-B14F-4D97-AF65-F5344CB8AC3E}">
        <p14:creationId xmlns:p14="http://schemas.microsoft.com/office/powerpoint/2010/main" val="10436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1672046"/>
            <a:ext cx="7886700" cy="418011"/>
          </a:xfrm>
        </p:spPr>
        <p:txBody>
          <a:bodyPr>
            <a:normAutofit fontScale="90000"/>
          </a:bodyPr>
          <a:lstStyle/>
          <a:p>
            <a:pPr algn="ctr"/>
            <a:r>
              <a:rPr lang="it-IT" dirty="0" smtClean="0">
                <a:latin typeface="Times New Roman" panose="02020603050405020304" pitchFamily="18" charset="0"/>
                <a:cs typeface="Times New Roman" panose="02020603050405020304" pitchFamily="18" charset="0"/>
              </a:rPr>
              <a:t>Le azioni</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628650" y="2325189"/>
            <a:ext cx="7992836" cy="3971108"/>
          </a:xfrm>
        </p:spPr>
        <p:txBody>
          <a:bodyPr>
            <a:normAutofit fontScale="77500" lnSpcReduction="20000"/>
          </a:bodyPr>
          <a:lstStyle/>
          <a:p>
            <a:pPr marL="285750" indent="-285750" algn="just"/>
            <a:endParaRPr lang="it-IT" sz="1200" b="1"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spcAft>
                <a:spcPts val="600"/>
              </a:spcAft>
            </a:pPr>
            <a:r>
              <a:rPr lang="it-IT" sz="2200" b="1" dirty="0" smtClean="0">
                <a:latin typeface="Times New Roman" panose="02020603050405020304" pitchFamily="18" charset="0"/>
                <a:ea typeface="Calibri" panose="020F0502020204030204" pitchFamily="34" charset="0"/>
                <a:cs typeface="Times New Roman" panose="02020603050405020304" pitchFamily="18" charset="0"/>
              </a:rPr>
              <a:t>Risorse </a:t>
            </a:r>
            <a:r>
              <a:rPr lang="it-IT" sz="2200" b="1" dirty="0">
                <a:latin typeface="Times New Roman" panose="02020603050405020304" pitchFamily="18" charset="0"/>
                <a:ea typeface="Calibri" panose="020F0502020204030204" pitchFamily="34" charset="0"/>
                <a:cs typeface="Times New Roman" panose="02020603050405020304" pitchFamily="18" charset="0"/>
              </a:rPr>
              <a:t>finanziarie aggiuntive</a:t>
            </a:r>
            <a:r>
              <a:rPr lang="it-IT" sz="2200" dirty="0">
                <a:latin typeface="Times New Roman" panose="02020603050405020304" pitchFamily="18" charset="0"/>
                <a:ea typeface="Calibri" panose="020F0502020204030204" pitchFamily="34" charset="0"/>
                <a:cs typeface="Times New Roman" panose="02020603050405020304" pitchFamily="18" charset="0"/>
              </a:rPr>
              <a:t> (Delibera CIPE n. 60/2012: a Campania, Basilicata, Puglia, Calabria, Sicilia e Sardegna </a:t>
            </a:r>
            <a:r>
              <a:rPr lang="it-IT" sz="2200" b="1" dirty="0">
                <a:latin typeface="Times New Roman" panose="02020603050405020304" pitchFamily="18" charset="0"/>
                <a:ea typeface="Calibri" panose="020F0502020204030204" pitchFamily="34" charset="0"/>
                <a:cs typeface="Times New Roman" panose="02020603050405020304" pitchFamily="18" charset="0"/>
              </a:rPr>
              <a:t>un miliardo e 776 milioni </a:t>
            </a:r>
            <a:r>
              <a:rPr lang="it-IT" sz="2200" dirty="0">
                <a:latin typeface="Times New Roman" panose="02020603050405020304" pitchFamily="18" charset="0"/>
                <a:ea typeface="Calibri" panose="020F0502020204030204" pitchFamily="34" charset="0"/>
                <a:cs typeface="Times New Roman" panose="02020603050405020304" pitchFamily="18" charset="0"/>
              </a:rPr>
              <a:t>di Euro per </a:t>
            </a:r>
            <a:r>
              <a:rPr lang="it-IT" sz="2200" b="1" dirty="0">
                <a:latin typeface="Times New Roman" panose="02020603050405020304" pitchFamily="18" charset="0"/>
                <a:ea typeface="Calibri" panose="020F0502020204030204" pitchFamily="34" charset="0"/>
                <a:cs typeface="Times New Roman" panose="02020603050405020304" pitchFamily="18" charset="0"/>
              </a:rPr>
              <a:t>183</a:t>
            </a:r>
            <a:r>
              <a:rPr lang="it-IT" sz="2200" dirty="0">
                <a:latin typeface="Times New Roman" panose="02020603050405020304" pitchFamily="18" charset="0"/>
                <a:ea typeface="Calibri" panose="020F0502020204030204" pitchFamily="34" charset="0"/>
                <a:cs typeface="Times New Roman" panose="02020603050405020304" pitchFamily="18" charset="0"/>
              </a:rPr>
              <a:t> interventi di collettamento e depurazione</a:t>
            </a:r>
          </a:p>
          <a:p>
            <a:pPr marL="285750" indent="-285750" algn="just"/>
            <a:r>
              <a:rPr lang="it-IT" sz="2200" b="1" dirty="0">
                <a:latin typeface="Times New Roman" panose="02020603050405020304" pitchFamily="18" charset="0"/>
                <a:ea typeface="Calibri" panose="020F0502020204030204" pitchFamily="34" charset="0"/>
                <a:cs typeface="Times New Roman" panose="02020603050405020304" pitchFamily="18" charset="0"/>
              </a:rPr>
              <a:t>Difficoltà:</a:t>
            </a:r>
          </a:p>
          <a:p>
            <a:pPr marL="742950" lvl="1" indent="-285750" algn="just">
              <a:lnSpc>
                <a:spcPct val="107000"/>
              </a:lnSpc>
              <a:buFont typeface="Wingdings" panose="05000000000000000000" pitchFamily="2" charset="2"/>
              <a:buChar char="Ø"/>
            </a:pPr>
            <a:r>
              <a:rPr lang="it-IT" sz="2200" dirty="0">
                <a:latin typeface="Times New Roman" panose="02020603050405020304" pitchFamily="18" charset="0"/>
                <a:ea typeface="Calibri" panose="020F0502020204030204" pitchFamily="34" charset="0"/>
                <a:cs typeface="Times New Roman" panose="02020603050405020304" pitchFamily="18" charset="0"/>
              </a:rPr>
              <a:t>Affidamento della realizzazione delle opere alle </a:t>
            </a:r>
            <a:r>
              <a:rPr lang="it-IT" sz="2200" b="1" dirty="0">
                <a:latin typeface="Times New Roman" panose="02020603050405020304" pitchFamily="18" charset="0"/>
                <a:ea typeface="Calibri" panose="020F0502020204030204" pitchFamily="34" charset="0"/>
                <a:cs typeface="Times New Roman" panose="02020603050405020304" pitchFamily="18" charset="0"/>
              </a:rPr>
              <a:t>amministrazioni titolari </a:t>
            </a:r>
            <a:r>
              <a:rPr lang="it-IT" sz="2200" dirty="0">
                <a:latin typeface="Times New Roman" panose="02020603050405020304" pitchFamily="18" charset="0"/>
                <a:ea typeface="Calibri" panose="020F0502020204030204" pitchFamily="34" charset="0"/>
                <a:cs typeface="Times New Roman" panose="02020603050405020304" pitchFamily="18" charset="0"/>
              </a:rPr>
              <a:t>degli agglomerati non conformi, </a:t>
            </a:r>
            <a:r>
              <a:rPr lang="it-IT" sz="2200" b="1" dirty="0">
                <a:latin typeface="Times New Roman" panose="02020603050405020304" pitchFamily="18" charset="0"/>
                <a:ea typeface="Calibri" panose="020F0502020204030204" pitchFamily="34" charset="0"/>
                <a:cs typeface="Times New Roman" panose="02020603050405020304" pitchFamily="18" charset="0"/>
              </a:rPr>
              <a:t>senza una preventiva verifica </a:t>
            </a:r>
            <a:r>
              <a:rPr lang="it-IT" sz="2200" dirty="0">
                <a:latin typeface="Times New Roman" panose="02020603050405020304" pitchFamily="18" charset="0"/>
                <a:ea typeface="Calibri" panose="020F0502020204030204" pitchFamily="34" charset="0"/>
                <a:cs typeface="Times New Roman" panose="02020603050405020304" pitchFamily="18" charset="0"/>
              </a:rPr>
              <a:t>della loro capacità di operare rapidamente</a:t>
            </a:r>
          </a:p>
          <a:p>
            <a:pPr marL="742950" lvl="1" indent="-285750" algn="just">
              <a:lnSpc>
                <a:spcPct val="107000"/>
              </a:lnSpc>
              <a:buFont typeface="Wingdings" panose="05000000000000000000" pitchFamily="2" charset="2"/>
              <a:buChar char="Ø"/>
            </a:pPr>
            <a:r>
              <a:rPr lang="it-IT" sz="2200" dirty="0">
                <a:latin typeface="Times New Roman" panose="02020603050405020304" pitchFamily="18" charset="0"/>
                <a:ea typeface="Calibri" panose="020F0502020204030204" pitchFamily="34" charset="0"/>
                <a:cs typeface="Times New Roman" panose="02020603050405020304" pitchFamily="18" charset="0"/>
              </a:rPr>
              <a:t>Progetti di fatto </a:t>
            </a:r>
            <a:r>
              <a:rPr lang="it-IT" sz="2200" b="1" dirty="0">
                <a:latin typeface="Times New Roman" panose="02020603050405020304" pitchFamily="18" charset="0"/>
                <a:ea typeface="Calibri" panose="020F0502020204030204" pitchFamily="34" charset="0"/>
                <a:cs typeface="Times New Roman" panose="02020603050405020304" pitchFamily="18" charset="0"/>
              </a:rPr>
              <a:t>non cantierabili </a:t>
            </a:r>
            <a:r>
              <a:rPr lang="it-IT" sz="2200" dirty="0">
                <a:latin typeface="Times New Roman" panose="02020603050405020304" pitchFamily="18" charset="0"/>
                <a:ea typeface="Calibri" panose="020F0502020204030204" pitchFamily="34" charset="0"/>
                <a:cs typeface="Times New Roman" panose="02020603050405020304" pitchFamily="18" charset="0"/>
              </a:rPr>
              <a:t>anche se ritenuti tali nel corso delle attività istruttorie per definire i destinatari dei finanziamenti, </a:t>
            </a:r>
          </a:p>
          <a:p>
            <a:pPr marL="742950" lvl="1" indent="-285750" algn="just">
              <a:lnSpc>
                <a:spcPct val="107000"/>
              </a:lnSpc>
              <a:spcAft>
                <a:spcPts val="600"/>
              </a:spcAft>
              <a:buFont typeface="Wingdings" panose="05000000000000000000" pitchFamily="2" charset="2"/>
              <a:buChar char="Ø"/>
            </a:pPr>
            <a:r>
              <a:rPr lang="it-IT" sz="2200" b="1" dirty="0">
                <a:latin typeface="Times New Roman" panose="02020603050405020304" pitchFamily="18" charset="0"/>
                <a:ea typeface="Calibri" panose="020F0502020204030204" pitchFamily="34" charset="0"/>
                <a:cs typeface="Times New Roman" panose="02020603050405020304" pitchFamily="18" charset="0"/>
              </a:rPr>
              <a:t>Mancanza di poteri effettivi </a:t>
            </a:r>
            <a:r>
              <a:rPr lang="it-IT" sz="2200" dirty="0">
                <a:latin typeface="Times New Roman" panose="02020603050405020304" pitchFamily="18" charset="0"/>
                <a:ea typeface="Calibri" panose="020F0502020204030204" pitchFamily="34" charset="0"/>
                <a:cs typeface="Times New Roman" panose="02020603050405020304" pitchFamily="18" charset="0"/>
              </a:rPr>
              <a:t>per consentire l’accelerazione delle procedure</a:t>
            </a:r>
          </a:p>
          <a:p>
            <a:pPr marL="285750" indent="-285750" algn="just"/>
            <a:r>
              <a:rPr lang="it-IT" sz="2200" dirty="0">
                <a:latin typeface="Times New Roman" panose="02020603050405020304" pitchFamily="18" charset="0"/>
                <a:cs typeface="Times New Roman" panose="02020603050405020304" pitchFamily="18" charset="0"/>
              </a:rPr>
              <a:t>Con il Decreto </a:t>
            </a:r>
            <a:r>
              <a:rPr lang="it-IT" sz="2200" dirty="0" smtClean="0">
                <a:latin typeface="Times New Roman" panose="02020603050405020304" pitchFamily="18" charset="0"/>
                <a:cs typeface="Times New Roman" panose="02020603050405020304" pitchFamily="18" charset="0"/>
              </a:rPr>
              <a:t>Legge 133/14, accelerazione </a:t>
            </a:r>
            <a:r>
              <a:rPr lang="it-IT" sz="2200" dirty="0">
                <a:latin typeface="Times New Roman" panose="02020603050405020304" pitchFamily="18" charset="0"/>
                <a:cs typeface="Times New Roman" panose="02020603050405020304" pitchFamily="18" charset="0"/>
              </a:rPr>
              <a:t>della progettazione e realizzazione degli interventi necessari attraverso l’</a:t>
            </a:r>
            <a:r>
              <a:rPr lang="it-IT" sz="2200" b="1" dirty="0">
                <a:latin typeface="Times New Roman" panose="02020603050405020304" pitchFamily="18" charset="0"/>
                <a:cs typeface="Times New Roman" panose="02020603050405020304" pitchFamily="18" charset="0"/>
              </a:rPr>
              <a:t>esercizio del potere sostitutivo </a:t>
            </a:r>
            <a:r>
              <a:rPr lang="it-IT" sz="2200" dirty="0">
                <a:latin typeface="Times New Roman" panose="02020603050405020304" pitchFamily="18" charset="0"/>
                <a:cs typeface="Times New Roman" panose="02020603050405020304" pitchFamily="18" charset="0"/>
              </a:rPr>
              <a:t>del Governo, con la possibilità di nominare appositi </a:t>
            </a:r>
            <a:r>
              <a:rPr lang="it-IT" sz="2200" b="1" dirty="0">
                <a:latin typeface="Times New Roman" panose="02020603050405020304" pitchFamily="18" charset="0"/>
                <a:cs typeface="Times New Roman" panose="02020603050405020304" pitchFamily="18" charset="0"/>
              </a:rPr>
              <a:t>Commissari straordinari </a:t>
            </a:r>
            <a:r>
              <a:rPr lang="it-IT" sz="2200" dirty="0">
                <a:latin typeface="Times New Roman" panose="02020603050405020304" pitchFamily="18" charset="0"/>
                <a:cs typeface="Times New Roman" panose="02020603050405020304" pitchFamily="18" charset="0"/>
              </a:rPr>
              <a:t>(art. 7, comma 7)</a:t>
            </a:r>
            <a:endParaRPr lang="it-IT" sz="2200" b="1"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228795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1606730"/>
            <a:ext cx="7886700" cy="522515"/>
          </a:xfrm>
        </p:spPr>
        <p:txBody>
          <a:bodyPr>
            <a:normAutofit fontScale="90000"/>
          </a:bodyPr>
          <a:lstStyle/>
          <a:p>
            <a:pPr algn="ctr"/>
            <a:r>
              <a:rPr lang="it-IT" dirty="0" smtClean="0">
                <a:latin typeface="Times New Roman" panose="02020603050405020304" pitchFamily="18" charset="0"/>
                <a:cs typeface="Times New Roman" panose="02020603050405020304" pitchFamily="18" charset="0"/>
              </a:rPr>
              <a:t>Il Commissario Unico</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287383" y="2129246"/>
            <a:ext cx="8503919" cy="4441371"/>
          </a:xfrm>
        </p:spPr>
        <p:txBody>
          <a:bodyPr>
            <a:normAutofit fontScale="92500" lnSpcReduction="10000"/>
          </a:bodyPr>
          <a:lstStyle/>
          <a:p>
            <a:pPr algn="just">
              <a:spcBef>
                <a:spcPts val="0"/>
              </a:spcBef>
            </a:pPr>
            <a:endParaRPr lang="it-IT" sz="900" dirty="0" smtClean="0">
              <a:latin typeface="Times New Roman" panose="02020603050405020304" pitchFamily="18" charset="0"/>
              <a:cs typeface="Times New Roman" panose="02020603050405020304" pitchFamily="18" charset="0"/>
            </a:endParaRPr>
          </a:p>
          <a:p>
            <a:pPr algn="just">
              <a:spcAft>
                <a:spcPts val="600"/>
              </a:spcAft>
            </a:pPr>
            <a:r>
              <a:rPr lang="it-IT" sz="2400" dirty="0" smtClean="0">
                <a:latin typeface="Times New Roman" panose="02020603050405020304" pitchFamily="18" charset="0"/>
                <a:cs typeface="Times New Roman" panose="02020603050405020304" pitchFamily="18" charset="0"/>
              </a:rPr>
              <a:t>Con D.P.C.M</a:t>
            </a:r>
            <a:r>
              <a:rPr lang="it-IT" sz="2400" dirty="0">
                <a:latin typeface="Times New Roman" panose="02020603050405020304" pitchFamily="18" charset="0"/>
                <a:cs typeface="Times New Roman" panose="02020603050405020304" pitchFamily="18" charset="0"/>
              </a:rPr>
              <a:t>. del 26 aprile 2017</a:t>
            </a:r>
            <a:r>
              <a:rPr lang="it-IT" sz="2400" dirty="0" smtClean="0">
                <a:latin typeface="Times New Roman" panose="02020603050405020304" pitchFamily="18" charset="0"/>
                <a:cs typeface="Times New Roman" panose="02020603050405020304" pitchFamily="18" charset="0"/>
              </a:rPr>
              <a:t>, viene nominato </a:t>
            </a:r>
            <a:r>
              <a:rPr lang="it-IT" sz="2400" dirty="0">
                <a:latin typeface="Times New Roman" panose="02020603050405020304" pitchFamily="18" charset="0"/>
                <a:cs typeface="Times New Roman" panose="02020603050405020304" pitchFamily="18" charset="0"/>
              </a:rPr>
              <a:t>un </a:t>
            </a:r>
            <a:r>
              <a:rPr lang="it-IT" sz="2400" b="1" dirty="0">
                <a:latin typeface="Times New Roman" panose="02020603050405020304" pitchFamily="18" charset="0"/>
                <a:cs typeface="Times New Roman" panose="02020603050405020304" pitchFamily="18" charset="0"/>
              </a:rPr>
              <a:t>Commissario</a:t>
            </a:r>
            <a:r>
              <a:rPr lang="it-IT" sz="2400" dirty="0">
                <a:latin typeface="Times New Roman" panose="02020603050405020304" pitchFamily="18" charset="0"/>
                <a:cs typeface="Times New Roman" panose="02020603050405020304" pitchFamily="18" charset="0"/>
              </a:rPr>
              <a:t> </a:t>
            </a:r>
            <a:r>
              <a:rPr lang="it-IT" sz="2400" dirty="0" smtClean="0">
                <a:latin typeface="Times New Roman" panose="02020603050405020304" pitchFamily="18" charset="0"/>
                <a:cs typeface="Times New Roman" panose="02020603050405020304" pitchFamily="18" charset="0"/>
              </a:rPr>
              <a:t>Straordinario  Unico  </a:t>
            </a:r>
            <a:r>
              <a:rPr lang="it-IT" sz="2400" dirty="0">
                <a:latin typeface="Times New Roman" panose="02020603050405020304" pitchFamily="18" charset="0"/>
                <a:cs typeface="Times New Roman" panose="02020603050405020304" pitchFamily="18" charset="0"/>
              </a:rPr>
              <a:t>“per il </a:t>
            </a:r>
            <a:r>
              <a:rPr lang="it-IT" sz="2400" b="1" dirty="0">
                <a:latin typeface="Times New Roman" panose="02020603050405020304" pitchFamily="18" charset="0"/>
                <a:cs typeface="Times New Roman" panose="02020603050405020304" pitchFamily="18" charset="0"/>
              </a:rPr>
              <a:t>coordinamento e la realizzazione  </a:t>
            </a:r>
            <a:r>
              <a:rPr lang="it-IT" sz="2400" dirty="0">
                <a:latin typeface="Times New Roman" panose="02020603050405020304" pitchFamily="18" charset="0"/>
                <a:cs typeface="Times New Roman" panose="02020603050405020304" pitchFamily="18" charset="0"/>
              </a:rPr>
              <a:t>degli  interventi  funzionali  a garantire l’adeguamento, nel minor tempo possibile, alle sentenze  di condanna della Corte di giustizia dell'Unione europea pronunciate  il 19 luglio 2012 (causa C-565/10) e il 10 aprile 2014  (causa  C-85/13) in materia di collettamento,  fognatura  e  depurazione  delle  acque reflue”. </a:t>
            </a:r>
            <a:endParaRPr lang="it-IT" sz="2400" dirty="0" smtClean="0">
              <a:latin typeface="Times New Roman" panose="02020603050405020304" pitchFamily="18" charset="0"/>
              <a:cs typeface="Times New Roman" panose="02020603050405020304" pitchFamily="18" charset="0"/>
            </a:endParaRPr>
          </a:p>
          <a:p>
            <a:pPr algn="just"/>
            <a:r>
              <a:rPr lang="it-IT" sz="2400" dirty="0" smtClean="0">
                <a:latin typeface="Times New Roman" panose="02020603050405020304" pitchFamily="18" charset="0"/>
                <a:cs typeface="Times New Roman" panose="02020603050405020304" pitchFamily="18" charset="0"/>
              </a:rPr>
              <a:t>Cambiamento </a:t>
            </a:r>
            <a:r>
              <a:rPr lang="it-IT" sz="2400" dirty="0">
                <a:latin typeface="Times New Roman" panose="02020603050405020304" pitchFamily="18" charset="0"/>
                <a:cs typeface="Times New Roman" panose="02020603050405020304" pitchFamily="18" charset="0"/>
              </a:rPr>
              <a:t>significativo nel modello di </a:t>
            </a:r>
            <a:r>
              <a:rPr lang="it-IT" sz="2400" dirty="0" err="1" smtClean="0">
                <a:latin typeface="Times New Roman" panose="02020603050405020304" pitchFamily="18" charset="0"/>
                <a:cs typeface="Times New Roman" panose="02020603050405020304" pitchFamily="18" charset="0"/>
              </a:rPr>
              <a:t>governance</a:t>
            </a:r>
            <a:r>
              <a:rPr lang="it-IT" sz="2400" dirty="0" smtClean="0">
                <a:latin typeface="Times New Roman" panose="02020603050405020304" pitchFamily="18" charset="0"/>
                <a:cs typeface="Times New Roman" panose="02020603050405020304" pitchFamily="18" charset="0"/>
              </a:rPr>
              <a:t> per far </a:t>
            </a:r>
            <a:r>
              <a:rPr lang="it-IT" sz="2400" dirty="0">
                <a:latin typeface="Times New Roman" panose="02020603050405020304" pitchFamily="18" charset="0"/>
                <a:cs typeface="Times New Roman" panose="02020603050405020304" pitchFamily="18" charset="0"/>
              </a:rPr>
              <a:t>fronte </a:t>
            </a:r>
            <a:r>
              <a:rPr lang="it-IT" sz="2400" dirty="0" smtClean="0">
                <a:latin typeface="Times New Roman" panose="02020603050405020304" pitchFamily="18" charset="0"/>
                <a:cs typeface="Times New Roman" panose="02020603050405020304" pitchFamily="18" charset="0"/>
              </a:rPr>
              <a:t>all’emergenza: </a:t>
            </a:r>
            <a:r>
              <a:rPr lang="it-IT" sz="2400" b="1" dirty="0" smtClean="0">
                <a:latin typeface="Times New Roman" panose="02020603050405020304" pitchFamily="18" charset="0"/>
                <a:cs typeface="Times New Roman" panose="02020603050405020304" pitchFamily="18" charset="0"/>
              </a:rPr>
              <a:t>l’accentramento </a:t>
            </a:r>
            <a:r>
              <a:rPr lang="it-IT" sz="2400" b="1" dirty="0">
                <a:latin typeface="Times New Roman" panose="02020603050405020304" pitchFamily="18" charset="0"/>
                <a:cs typeface="Times New Roman" panose="02020603050405020304" pitchFamily="18" charset="0"/>
              </a:rPr>
              <a:t>di funzioni di coordinamento e realizzazione </a:t>
            </a:r>
            <a:r>
              <a:rPr lang="it-IT" sz="2400" dirty="0">
                <a:latin typeface="Times New Roman" panose="02020603050405020304" pitchFamily="18" charset="0"/>
                <a:cs typeface="Times New Roman" panose="02020603050405020304" pitchFamily="18" charset="0"/>
              </a:rPr>
              <a:t>in capo ad un unico organo istituzionalmente competente garantisce il rafforzamento delle capacità istituzionali e il superamento della frammentarietà della programmazione ed esecuzione degli interventi.</a:t>
            </a:r>
          </a:p>
          <a:p>
            <a:endParaRPr lang="it-IT" dirty="0"/>
          </a:p>
        </p:txBody>
      </p:sp>
      <p:sp>
        <p:nvSpPr>
          <p:cNvPr id="4" name="Segnaposto piè di pagina 3"/>
          <p:cNvSpPr>
            <a:spLocks noGrp="1"/>
          </p:cNvSpPr>
          <p:nvPr>
            <p:ph type="ftr" sz="quarter" idx="4294967295"/>
          </p:nvPr>
        </p:nvSpPr>
        <p:spPr/>
        <p:txBody>
          <a:bodyPr/>
          <a:lstStyle/>
          <a:p>
            <a:endParaRPr lang="it-IT" dirty="0" smtClean="0"/>
          </a:p>
          <a:p>
            <a:endParaRPr lang="it-IT" dirty="0"/>
          </a:p>
        </p:txBody>
      </p:sp>
    </p:spTree>
    <p:extLst>
      <p:ext uri="{BB962C8B-B14F-4D97-AF65-F5344CB8AC3E}">
        <p14:creationId xmlns:p14="http://schemas.microsoft.com/office/powerpoint/2010/main" val="1557586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1593670"/>
            <a:ext cx="7886700" cy="783770"/>
          </a:xfrm>
        </p:spPr>
        <p:txBody>
          <a:bodyPr>
            <a:normAutofit/>
          </a:bodyPr>
          <a:lstStyle/>
          <a:p>
            <a:pPr algn="ctr"/>
            <a:r>
              <a:rPr lang="it-IT" sz="4000" dirty="0">
                <a:latin typeface="Times New Roman" panose="02020603050405020304" pitchFamily="18" charset="0"/>
                <a:cs typeface="Times New Roman" panose="02020603050405020304" pitchFamily="18" charset="0"/>
              </a:rPr>
              <a:t>Il Commissario Unico</a:t>
            </a:r>
            <a:endParaRPr lang="it-IT" sz="4000" dirty="0"/>
          </a:p>
        </p:txBody>
      </p:sp>
      <p:sp>
        <p:nvSpPr>
          <p:cNvPr id="3" name="Segnaposto contenuto 2"/>
          <p:cNvSpPr>
            <a:spLocks noGrp="1"/>
          </p:cNvSpPr>
          <p:nvPr>
            <p:ph idx="1"/>
          </p:nvPr>
        </p:nvSpPr>
        <p:spPr>
          <a:xfrm>
            <a:off x="628650" y="2612571"/>
            <a:ext cx="7886700" cy="3564392"/>
          </a:xfrm>
        </p:spPr>
        <p:txBody>
          <a:bodyPr>
            <a:normAutofit fontScale="70000" lnSpcReduction="20000"/>
          </a:bodyPr>
          <a:lstStyle/>
          <a:p>
            <a:pPr algn="just">
              <a:spcAft>
                <a:spcPts val="300"/>
              </a:spcAft>
            </a:pPr>
            <a:r>
              <a:rPr lang="it-IT" dirty="0">
                <a:latin typeface="Times New Roman" panose="02020603050405020304" pitchFamily="18" charset="0"/>
                <a:cs typeface="Times New Roman" panose="02020603050405020304" pitchFamily="18" charset="0"/>
              </a:rPr>
              <a:t>Il Commissario unico </a:t>
            </a:r>
            <a:r>
              <a:rPr lang="it-IT" b="1" dirty="0">
                <a:latin typeface="Times New Roman" panose="02020603050405020304" pitchFamily="18" charset="0"/>
                <a:cs typeface="Times New Roman" panose="02020603050405020304" pitchFamily="18" charset="0"/>
              </a:rPr>
              <a:t>subentra e sostituisce </a:t>
            </a:r>
            <a:r>
              <a:rPr lang="it-IT" dirty="0">
                <a:latin typeface="Times New Roman" panose="02020603050405020304" pitchFamily="18" charset="0"/>
                <a:cs typeface="Times New Roman" panose="02020603050405020304" pitchFamily="18" charset="0"/>
              </a:rPr>
              <a:t>i precedenti Commissari, nominati con </a:t>
            </a:r>
            <a:r>
              <a:rPr lang="it-IT" dirty="0" smtClean="0">
                <a:latin typeface="Times New Roman" panose="02020603050405020304" pitchFamily="18" charset="0"/>
                <a:cs typeface="Times New Roman" panose="02020603050405020304" pitchFamily="18" charset="0"/>
              </a:rPr>
              <a:t>lo «Sblocca Italia».</a:t>
            </a:r>
            <a:endParaRPr lang="it-IT" dirty="0">
              <a:latin typeface="Times New Roman" panose="02020603050405020304" pitchFamily="18" charset="0"/>
              <a:cs typeface="Times New Roman" panose="02020603050405020304" pitchFamily="18" charset="0"/>
            </a:endParaRPr>
          </a:p>
          <a:p>
            <a:pPr algn="just">
              <a:spcAft>
                <a:spcPts val="300"/>
              </a:spcAft>
            </a:pPr>
            <a:r>
              <a:rPr lang="it-IT" dirty="0" smtClean="0">
                <a:latin typeface="Times New Roman" panose="02020603050405020304" pitchFamily="18" charset="0"/>
                <a:cs typeface="Times New Roman" panose="02020603050405020304" pitchFamily="18" charset="0"/>
              </a:rPr>
              <a:t>Ha compiti </a:t>
            </a:r>
            <a:r>
              <a:rPr lang="it-IT" dirty="0">
                <a:latin typeface="Times New Roman" panose="02020603050405020304" pitchFamily="18" charset="0"/>
                <a:cs typeface="Times New Roman" panose="02020603050405020304" pitchFamily="18" charset="0"/>
              </a:rPr>
              <a:t>di </a:t>
            </a:r>
            <a:r>
              <a:rPr lang="it-IT" b="1" dirty="0">
                <a:latin typeface="Times New Roman" panose="02020603050405020304" pitchFamily="18" charset="0"/>
                <a:cs typeface="Times New Roman" panose="02020603050405020304" pitchFamily="18" charset="0"/>
              </a:rPr>
              <a:t>coordinamento e realizzazione degli interventi </a:t>
            </a:r>
            <a:r>
              <a:rPr lang="it-IT" dirty="0">
                <a:latin typeface="Times New Roman" panose="02020603050405020304" pitchFamily="18" charset="0"/>
                <a:cs typeface="Times New Roman" panose="02020603050405020304" pitchFamily="18" charset="0"/>
              </a:rPr>
              <a:t>diretti ad assicurare il rispetto in un lasso di tempo rapido delle  sentenze di condanna emesse dalla Corte di Giustizia dell’UE mediante gli interventi di adeguamento sui sistemi di collettamento, fognatura e depurazione delle acque reflue </a:t>
            </a:r>
            <a:r>
              <a:rPr lang="it-IT" dirty="0" smtClean="0">
                <a:latin typeface="Times New Roman" panose="02020603050405020304" pitchFamily="18" charset="0"/>
                <a:cs typeface="Times New Roman" panose="02020603050405020304" pitchFamily="18" charset="0"/>
              </a:rPr>
              <a:t>per gli </a:t>
            </a:r>
            <a:r>
              <a:rPr lang="it-IT" b="1" dirty="0" smtClean="0">
                <a:latin typeface="Times New Roman" panose="02020603050405020304" pitchFamily="18" charset="0"/>
                <a:cs typeface="Times New Roman" panose="02020603050405020304" pitchFamily="18" charset="0"/>
              </a:rPr>
              <a:t>agglomerati non </a:t>
            </a:r>
            <a:r>
              <a:rPr lang="it-IT" b="1" dirty="0">
                <a:latin typeface="Times New Roman" panose="02020603050405020304" pitchFamily="18" charset="0"/>
                <a:cs typeface="Times New Roman" panose="02020603050405020304" pitchFamily="18" charset="0"/>
              </a:rPr>
              <a:t>ancora dichiarati conformi</a:t>
            </a:r>
            <a:r>
              <a:rPr lang="it-IT" dirty="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al </a:t>
            </a:r>
            <a:r>
              <a:rPr lang="it-IT" dirty="0">
                <a:latin typeface="Times New Roman" panose="02020603050405020304" pitchFamily="18" charset="0"/>
                <a:cs typeface="Times New Roman" panose="02020603050405020304" pitchFamily="18" charset="0"/>
              </a:rPr>
              <a:t>31 dicembre </a:t>
            </a:r>
            <a:r>
              <a:rPr lang="it-IT" dirty="0" smtClean="0">
                <a:latin typeface="Times New Roman" panose="02020603050405020304" pitchFamily="18" charset="0"/>
                <a:cs typeface="Times New Roman" panose="02020603050405020304" pitchFamily="18" charset="0"/>
              </a:rPr>
              <a:t>2016.</a:t>
            </a:r>
            <a:endParaRPr lang="it-IT" dirty="0">
              <a:latin typeface="Times New Roman" panose="02020603050405020304" pitchFamily="18" charset="0"/>
              <a:cs typeface="Times New Roman" panose="02020603050405020304" pitchFamily="18" charset="0"/>
            </a:endParaRPr>
          </a:p>
          <a:p>
            <a:pPr algn="just">
              <a:spcAft>
                <a:spcPts val="300"/>
              </a:spcAft>
            </a:pPr>
            <a:r>
              <a:rPr lang="it-IT" dirty="0" smtClean="0">
                <a:latin typeface="Times New Roman" panose="02020603050405020304" pitchFamily="18" charset="0"/>
                <a:cs typeface="Times New Roman" panose="02020603050405020304" pitchFamily="18" charset="0"/>
              </a:rPr>
              <a:t>Assicura la </a:t>
            </a:r>
            <a:r>
              <a:rPr lang="it-IT" b="1" dirty="0" smtClean="0">
                <a:latin typeface="Times New Roman" panose="02020603050405020304" pitchFamily="18" charset="0"/>
                <a:cs typeface="Times New Roman" panose="02020603050405020304" pitchFamily="18" charset="0"/>
              </a:rPr>
              <a:t>gestione degli impianti  </a:t>
            </a:r>
            <a:r>
              <a:rPr lang="it-IT" dirty="0">
                <a:latin typeface="Times New Roman" panose="02020603050405020304" pitchFamily="18" charset="0"/>
                <a:cs typeface="Times New Roman" panose="02020603050405020304" pitchFamily="18" charset="0"/>
              </a:rPr>
              <a:t>fino a quando l’agglomerato urbano corrispondente non sia reso conforme a quanto stabilito dalla Corte di Giustizia dell’Unione europea </a:t>
            </a:r>
            <a:endParaRPr lang="it-IT" dirty="0" smtClean="0">
              <a:latin typeface="Times New Roman" panose="02020603050405020304" pitchFamily="18" charset="0"/>
              <a:cs typeface="Times New Roman" panose="02020603050405020304" pitchFamily="18" charset="0"/>
            </a:endParaRPr>
          </a:p>
          <a:p>
            <a:pPr algn="just">
              <a:spcAft>
                <a:spcPts val="300"/>
              </a:spcAft>
            </a:pPr>
            <a:r>
              <a:rPr lang="it-IT" dirty="0" smtClean="0">
                <a:latin typeface="Times New Roman" panose="02020603050405020304" pitchFamily="18" charset="0"/>
                <a:cs typeface="Times New Roman" panose="02020603050405020304" pitchFamily="18" charset="0"/>
              </a:rPr>
              <a:t>Trasferisce le opere realizzate agli </a:t>
            </a:r>
            <a:r>
              <a:rPr lang="it-IT" b="1" dirty="0" smtClean="0">
                <a:latin typeface="Times New Roman" panose="02020603050405020304" pitchFamily="18" charset="0"/>
                <a:cs typeface="Times New Roman" panose="02020603050405020304" pitchFamily="18" charset="0"/>
              </a:rPr>
              <a:t>enti </a:t>
            </a:r>
            <a:r>
              <a:rPr lang="it-IT" b="1" dirty="0">
                <a:latin typeface="Times New Roman" panose="02020603050405020304" pitchFamily="18" charset="0"/>
                <a:cs typeface="Times New Roman" panose="02020603050405020304" pitchFamily="18" charset="0"/>
              </a:rPr>
              <a:t>di governo </a:t>
            </a:r>
            <a:r>
              <a:rPr lang="it-IT" b="1" dirty="0" smtClean="0">
                <a:latin typeface="Times New Roman" panose="02020603050405020304" pitchFamily="18" charset="0"/>
                <a:cs typeface="Times New Roman" panose="02020603050405020304" pitchFamily="18" charset="0"/>
              </a:rPr>
              <a:t>dell’ambito </a:t>
            </a:r>
            <a:endParaRPr lang="it-IT" b="1" dirty="0">
              <a:latin typeface="Times New Roman" panose="02020603050405020304" pitchFamily="18" charset="0"/>
              <a:cs typeface="Times New Roman" panose="02020603050405020304" pitchFamily="18" charset="0"/>
            </a:endParaRPr>
          </a:p>
          <a:p>
            <a:endParaRPr lang="it-IT" dirty="0"/>
          </a:p>
        </p:txBody>
      </p:sp>
      <p:sp>
        <p:nvSpPr>
          <p:cNvPr id="4" name="Segnaposto piè di pagina 3"/>
          <p:cNvSpPr>
            <a:spLocks noGrp="1"/>
          </p:cNvSpPr>
          <p:nvPr>
            <p:ph type="ftr" sz="quarter" idx="4294967295"/>
          </p:nvPr>
        </p:nvSpPr>
        <p:spPr/>
        <p:txBody>
          <a:bodyPr/>
          <a:lstStyle/>
          <a:p>
            <a:endParaRPr lang="it-IT" dirty="0"/>
          </a:p>
        </p:txBody>
      </p:sp>
    </p:spTree>
    <p:extLst>
      <p:ext uri="{BB962C8B-B14F-4D97-AF65-F5344CB8AC3E}">
        <p14:creationId xmlns:p14="http://schemas.microsoft.com/office/powerpoint/2010/main" val="2263782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Times New Roman" panose="02020603050405020304" pitchFamily="18" charset="0"/>
                <a:cs typeface="Times New Roman" panose="02020603050405020304" pitchFamily="18" charset="0"/>
              </a:rPr>
              <a:t>Agglomerati di competenza del Commissario Straordinario</a:t>
            </a:r>
            <a:endParaRPr lang="it-IT" sz="4000" dirty="0">
              <a:latin typeface="Times New Roman" panose="02020603050405020304" pitchFamily="18" charset="0"/>
              <a:cs typeface="Times New Roman" panose="02020603050405020304" pitchFamily="18" charset="0"/>
            </a:endParaRPr>
          </a:p>
        </p:txBody>
      </p:sp>
      <p:pic>
        <p:nvPicPr>
          <p:cNvPr id="6" name="Segnaposto contenuto 5"/>
          <p:cNvPicPr>
            <a:picLocks noGrp="1" noChangeAspect="1"/>
          </p:cNvPicPr>
          <p:nvPr>
            <p:ph idx="1"/>
          </p:nvPr>
        </p:nvPicPr>
        <p:blipFill>
          <a:blip r:embed="rId2"/>
          <a:stretch>
            <a:fillRect/>
          </a:stretch>
        </p:blipFill>
        <p:spPr>
          <a:xfrm>
            <a:off x="1045029" y="3241495"/>
            <a:ext cx="7171508" cy="3472813"/>
          </a:xfrm>
          <a:prstGeom prst="rect">
            <a:avLst/>
          </a:prstGeom>
        </p:spPr>
      </p:pic>
    </p:spTree>
    <p:extLst>
      <p:ext uri="{BB962C8B-B14F-4D97-AF65-F5344CB8AC3E}">
        <p14:creationId xmlns:p14="http://schemas.microsoft.com/office/powerpoint/2010/main" val="2306574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0" y="1672046"/>
            <a:ext cx="9144000" cy="5185954"/>
          </a:xfrm>
          <a:prstGeom prst="rect">
            <a:avLst/>
          </a:prstGeom>
        </p:spPr>
      </p:pic>
    </p:spTree>
    <p:extLst>
      <p:ext uri="{BB962C8B-B14F-4D97-AF65-F5344CB8AC3E}">
        <p14:creationId xmlns:p14="http://schemas.microsoft.com/office/powerpoint/2010/main" val="2491716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ggetto 2"/>
          <p:cNvGraphicFramePr>
            <a:graphicFrameLocks noChangeAspect="1"/>
          </p:cNvGraphicFramePr>
          <p:nvPr>
            <p:extLst>
              <p:ext uri="{D42A27DB-BD31-4B8C-83A1-F6EECF244321}">
                <p14:modId xmlns:p14="http://schemas.microsoft.com/office/powerpoint/2010/main" val="2021346297"/>
              </p:ext>
            </p:extLst>
          </p:nvPr>
        </p:nvGraphicFramePr>
        <p:xfrm>
          <a:off x="91440" y="2076994"/>
          <a:ext cx="9052560" cy="2926079"/>
        </p:xfrm>
        <a:graphic>
          <a:graphicData uri="http://schemas.openxmlformats.org/presentationml/2006/ole">
            <mc:AlternateContent xmlns:mc="http://schemas.openxmlformats.org/markup-compatibility/2006">
              <mc:Choice xmlns:v="urn:schemas-microsoft-com:vml" Requires="v">
                <p:oleObj spid="_x0000_s1038" name="Foglio di lavoro" r:id="rId3" imgW="7353156" imgH="1285875" progId="Excel.Sheet.12">
                  <p:embed/>
                </p:oleObj>
              </mc:Choice>
              <mc:Fallback>
                <p:oleObj name="Foglio di lavoro" r:id="rId3" imgW="7353156" imgH="1285875" progId="Excel.Sheet.12">
                  <p:embed/>
                  <p:pic>
                    <p:nvPicPr>
                      <p:cNvPr id="0" name=""/>
                      <p:cNvPicPr/>
                      <p:nvPr/>
                    </p:nvPicPr>
                    <p:blipFill>
                      <a:blip r:embed="rId4"/>
                      <a:stretch>
                        <a:fillRect/>
                      </a:stretch>
                    </p:blipFill>
                    <p:spPr>
                      <a:xfrm>
                        <a:off x="91440" y="2076994"/>
                        <a:ext cx="9052560" cy="2926079"/>
                      </a:xfrm>
                      <a:prstGeom prst="rect">
                        <a:avLst/>
                      </a:prstGeom>
                    </p:spPr>
                  </p:pic>
                </p:oleObj>
              </mc:Fallback>
            </mc:AlternateContent>
          </a:graphicData>
        </a:graphic>
      </p:graphicFrame>
    </p:spTree>
    <p:extLst>
      <p:ext uri="{BB962C8B-B14F-4D97-AF65-F5344CB8AC3E}">
        <p14:creationId xmlns:p14="http://schemas.microsoft.com/office/powerpoint/2010/main" val="3704931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1824963"/>
            <a:ext cx="7886700" cy="735358"/>
          </a:xfrm>
        </p:spPr>
        <p:txBody>
          <a:bodyPr>
            <a:normAutofit/>
          </a:bodyPr>
          <a:lstStyle/>
          <a:p>
            <a:pPr algn="ctr"/>
            <a:r>
              <a:rPr lang="it-IT" sz="4000" dirty="0" smtClean="0">
                <a:latin typeface="Times New Roman" panose="02020603050405020304" pitchFamily="18" charset="0"/>
                <a:cs typeface="Times New Roman" panose="02020603050405020304" pitchFamily="18" charset="0"/>
              </a:rPr>
              <a:t>Organizzazione</a:t>
            </a:r>
            <a:endParaRPr lang="it-IT" sz="4000" dirty="0"/>
          </a:p>
        </p:txBody>
      </p:sp>
      <p:sp>
        <p:nvSpPr>
          <p:cNvPr id="3" name="Segnaposto contenuto 2"/>
          <p:cNvSpPr>
            <a:spLocks noGrp="1"/>
          </p:cNvSpPr>
          <p:nvPr>
            <p:ph idx="1"/>
          </p:nvPr>
        </p:nvSpPr>
        <p:spPr>
          <a:xfrm>
            <a:off x="628650" y="2560321"/>
            <a:ext cx="7886700" cy="3971108"/>
          </a:xfrm>
        </p:spPr>
        <p:txBody>
          <a:bodyPr>
            <a:noAutofit/>
          </a:bodyPr>
          <a:lstStyle/>
          <a:p>
            <a:pPr marL="356235" indent="-342900" algn="just">
              <a:spcBef>
                <a:spcPts val="600"/>
              </a:spcBef>
              <a:spcAft>
                <a:spcPts val="600"/>
              </a:spcAft>
              <a:buFont typeface="Arial"/>
              <a:buChar char="•"/>
            </a:pPr>
            <a:r>
              <a:rPr lang="it-IT" sz="2200" dirty="0" smtClean="0">
                <a:latin typeface="Times New Roman" panose="02020603050405020304" pitchFamily="18" charset="0"/>
                <a:ea typeface="Calibri" panose="020F0502020204030204" pitchFamily="34" charset="0"/>
                <a:cs typeface="Times New Roman" panose="02020603050405020304" pitchFamily="18" charset="0"/>
              </a:rPr>
              <a:t>Il Commissario si avvale </a:t>
            </a:r>
            <a:r>
              <a:rPr lang="it-IT" sz="2200" dirty="0">
                <a:latin typeface="Times New Roman" panose="02020603050405020304" pitchFamily="18" charset="0"/>
                <a:ea typeface="Calibri" panose="020F0502020204030204" pitchFamily="34" charset="0"/>
                <a:cs typeface="Times New Roman" panose="02020603050405020304" pitchFamily="18" charset="0"/>
              </a:rPr>
              <a:t>prevalentemente di </a:t>
            </a:r>
            <a:r>
              <a:rPr lang="it-IT" sz="2200" b="1" dirty="0" err="1">
                <a:latin typeface="Times New Roman" panose="02020603050405020304" pitchFamily="18" charset="0"/>
                <a:ea typeface="Calibri" panose="020F0502020204030204" pitchFamily="34" charset="0"/>
                <a:cs typeface="Times New Roman" panose="02020603050405020304" pitchFamily="18" charset="0"/>
              </a:rPr>
              <a:t>Sogesid</a:t>
            </a:r>
            <a:r>
              <a:rPr lang="it-IT" sz="2200" dirty="0">
                <a:latin typeface="Times New Roman" panose="02020603050405020304" pitchFamily="18" charset="0"/>
                <a:ea typeface="Calibri" panose="020F0502020204030204" pitchFamily="34" charset="0"/>
                <a:cs typeface="Times New Roman" panose="02020603050405020304" pitchFamily="18" charset="0"/>
              </a:rPr>
              <a:t> </a:t>
            </a:r>
            <a:r>
              <a:rPr lang="it-IT" sz="2200" dirty="0" smtClean="0">
                <a:latin typeface="Times New Roman" panose="02020603050405020304" pitchFamily="18" charset="0"/>
                <a:ea typeface="Calibri" panose="020F0502020204030204" pitchFamily="34" charset="0"/>
                <a:cs typeface="Times New Roman" panose="02020603050405020304" pitchFamily="18" charset="0"/>
              </a:rPr>
              <a:t>per assistenza tecnica, amministrativa e legale e di </a:t>
            </a:r>
            <a:r>
              <a:rPr lang="it-IT" sz="2200" b="1" dirty="0" err="1" smtClean="0">
                <a:latin typeface="Times New Roman" panose="02020603050405020304" pitchFamily="18" charset="0"/>
                <a:ea typeface="Calibri" panose="020F0502020204030204" pitchFamily="34" charset="0"/>
                <a:cs typeface="Times New Roman" panose="02020603050405020304" pitchFamily="18" charset="0"/>
              </a:rPr>
              <a:t>Invitalia</a:t>
            </a:r>
            <a:r>
              <a:rPr lang="it-IT" sz="2200" dirty="0" smtClean="0">
                <a:latin typeface="Times New Roman" panose="02020603050405020304" pitchFamily="18" charset="0"/>
                <a:ea typeface="Calibri" panose="020F0502020204030204" pitchFamily="34" charset="0"/>
                <a:cs typeface="Times New Roman" panose="02020603050405020304" pitchFamily="18" charset="0"/>
              </a:rPr>
              <a:t>, quale centrale di committenza</a:t>
            </a:r>
            <a:endParaRPr lang="it-IT" sz="2200" b="1" dirty="0">
              <a:latin typeface="Times New Roman" panose="02020603050405020304" pitchFamily="18" charset="0"/>
              <a:ea typeface="Calibri" panose="020F0502020204030204" pitchFamily="34" charset="0"/>
              <a:cs typeface="Times New Roman" panose="02020603050405020304" pitchFamily="18" charset="0"/>
            </a:endParaRPr>
          </a:p>
          <a:p>
            <a:pPr marL="356235" indent="-342900" algn="just">
              <a:spcBef>
                <a:spcPts val="600"/>
              </a:spcBef>
              <a:spcAft>
                <a:spcPts val="600"/>
              </a:spcAft>
              <a:buFont typeface="Arial"/>
              <a:buChar char="•"/>
            </a:pPr>
            <a:r>
              <a:rPr lang="it-IT" sz="2200" dirty="0">
                <a:latin typeface="Times New Roman" panose="02020603050405020304" pitchFamily="18" charset="0"/>
                <a:ea typeface="Calibri" panose="020F0502020204030204" pitchFamily="34" charset="0"/>
                <a:cs typeface="Times New Roman" panose="02020603050405020304" pitchFamily="18" charset="0"/>
              </a:rPr>
              <a:t>Si avvale di ENEA per casi specifici (es. riuso acque reflue di Catania)</a:t>
            </a:r>
          </a:p>
          <a:p>
            <a:pPr marL="356235" indent="-342900" algn="just">
              <a:spcBef>
                <a:spcPts val="600"/>
              </a:spcBef>
              <a:spcAft>
                <a:spcPts val="600"/>
              </a:spcAft>
              <a:buFont typeface="Arial"/>
              <a:buChar char="•"/>
            </a:pPr>
            <a:r>
              <a:rPr lang="it-IT" sz="2200" dirty="0">
                <a:latin typeface="Times New Roman" panose="02020603050405020304" pitchFamily="18" charset="0"/>
                <a:ea typeface="Calibri" panose="020F0502020204030204" pitchFamily="34" charset="0"/>
                <a:cs typeface="Times New Roman" panose="02020603050405020304" pitchFamily="18" charset="0"/>
              </a:rPr>
              <a:t>Convenzioni e atti d’intesa con i Comuni di Benevento, Palermo e Catania, la Regione Campania, i gestori d’Abruzzo, Marche e Friuli</a:t>
            </a:r>
          </a:p>
          <a:p>
            <a:pPr marL="356235" indent="-342900" algn="just">
              <a:spcBef>
                <a:spcPts val="600"/>
              </a:spcBef>
              <a:spcAft>
                <a:spcPts val="600"/>
              </a:spcAft>
              <a:buFont typeface="Arial"/>
              <a:buChar char="•"/>
            </a:pPr>
            <a:r>
              <a:rPr lang="it-IT" sz="2200" dirty="0">
                <a:latin typeface="Times New Roman" panose="02020603050405020304" pitchFamily="18" charset="0"/>
                <a:ea typeface="Calibri" panose="020F0502020204030204" pitchFamily="34" charset="0"/>
                <a:cs typeface="Times New Roman" panose="02020603050405020304" pitchFamily="18" charset="0"/>
              </a:rPr>
              <a:t>Sede legale e operativa a Roma</a:t>
            </a:r>
          </a:p>
          <a:p>
            <a:pPr marL="356235" indent="-342900" algn="just">
              <a:spcBef>
                <a:spcPts val="600"/>
              </a:spcBef>
              <a:spcAft>
                <a:spcPts val="600"/>
              </a:spcAft>
              <a:buFont typeface="Arial"/>
              <a:buChar char="•"/>
            </a:pPr>
            <a:r>
              <a:rPr lang="it-IT" sz="2200" dirty="0">
                <a:latin typeface="Times New Roman" panose="02020603050405020304" pitchFamily="18" charset="0"/>
                <a:ea typeface="Calibri" panose="020F0502020204030204" pitchFamily="34" charset="0"/>
                <a:cs typeface="Times New Roman" panose="02020603050405020304" pitchFamily="18" charset="0"/>
              </a:rPr>
              <a:t>Strutture operative a Palermo e Catanzaro</a:t>
            </a:r>
          </a:p>
        </p:txBody>
      </p:sp>
    </p:spTree>
    <p:extLst>
      <p:ext uri="{BB962C8B-B14F-4D97-AF65-F5344CB8AC3E}">
        <p14:creationId xmlns:p14="http://schemas.microsoft.com/office/powerpoint/2010/main" val="3178638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3292</TotalTime>
  <Words>1120</Words>
  <Application>Microsoft Office PowerPoint</Application>
  <PresentationFormat>Presentazione su schermo (4:3)</PresentationFormat>
  <Paragraphs>101</Paragraphs>
  <Slides>19</Slides>
  <Notes>0</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19</vt:i4>
      </vt:variant>
    </vt:vector>
  </HeadingPairs>
  <TitlesOfParts>
    <vt:vector size="21" baseType="lpstr">
      <vt:lpstr>Tema di Office</vt:lpstr>
      <vt:lpstr>Foglio di lavoro</vt:lpstr>
      <vt:lpstr>PRESENTAZIONE</vt:lpstr>
      <vt:lpstr>Direttiva 91/271/CEE  Procedure d’infrazione con sentenza di condanna</vt:lpstr>
      <vt:lpstr>Le azioni</vt:lpstr>
      <vt:lpstr>Il Commissario Unico</vt:lpstr>
      <vt:lpstr>Il Commissario Unico</vt:lpstr>
      <vt:lpstr>Agglomerati di competenza del Commissario Straordinario</vt:lpstr>
      <vt:lpstr>Presentazione standard di PowerPoint</vt:lpstr>
      <vt:lpstr>Presentazione standard di PowerPoint</vt:lpstr>
      <vt:lpstr>Organizzazione</vt:lpstr>
      <vt:lpstr>Attività</vt:lpstr>
      <vt:lpstr>Presentazione standard di PowerPoint</vt:lpstr>
      <vt:lpstr>Criticità</vt:lpstr>
      <vt:lpstr>Proposte per il superamento delle criticità</vt:lpstr>
      <vt:lpstr> Rafforzamento della struttura commissariale </vt:lpstr>
      <vt:lpstr>Accelerazione degli interventi</vt:lpstr>
      <vt:lpstr>Integrazione e gestione delle risorse finanziarie </vt:lpstr>
      <vt:lpstr> Trasferimento degli impianti realizzati</vt:lpstr>
      <vt:lpstr>Ulteriori procedure d’infrazione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copertina</dc:title>
  <dc:creator>Mirella Di Giovanni</dc:creator>
  <cp:lastModifiedBy>Administrator</cp:lastModifiedBy>
  <cp:revision>151</cp:revision>
  <cp:lastPrinted>2018-08-01T16:03:49Z</cp:lastPrinted>
  <dcterms:created xsi:type="dcterms:W3CDTF">2018-04-09T08:12:15Z</dcterms:created>
  <dcterms:modified xsi:type="dcterms:W3CDTF">2018-09-10T18:00:32Z</dcterms:modified>
</cp:coreProperties>
</file>