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78" r:id="rId4"/>
    <p:sldId id="261" r:id="rId5"/>
    <p:sldId id="263" r:id="rId6"/>
    <p:sldId id="265" r:id="rId7"/>
    <p:sldId id="275" r:id="rId8"/>
    <p:sldId id="268" r:id="rId9"/>
    <p:sldId id="266" r:id="rId10"/>
    <p:sldId id="267" r:id="rId11"/>
    <p:sldId id="269" r:id="rId12"/>
    <p:sldId id="264" r:id="rId13"/>
    <p:sldId id="270" r:id="rId14"/>
    <p:sldId id="262" r:id="rId15"/>
    <p:sldId id="257" r:id="rId16"/>
    <p:sldId id="258" r:id="rId17"/>
    <p:sldId id="276" r:id="rId18"/>
    <p:sldId id="259" r:id="rId19"/>
    <p:sldId id="272" r:id="rId20"/>
    <p:sldId id="273" r:id="rId21"/>
    <p:sldId id="274" r:id="rId22"/>
    <p:sldId id="260" r:id="rId2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EE2A4FF3-0FCC-4B9A-8C48-6B7CD5E0BF06}" type="datetimeFigureOut">
              <a:rPr lang="it-IT" smtClean="0"/>
              <a:pPr/>
              <a:t>25/02/2014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20BD5BC-8FCA-4679-AC59-A4E38B400B89}"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E2A4FF3-0FCC-4B9A-8C48-6B7CD5E0BF06}" type="datetimeFigureOut">
              <a:rPr lang="it-IT" smtClean="0"/>
              <a:pPr/>
              <a:t>25/02/2014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20BD5BC-8FCA-4679-AC59-A4E38B400B89}"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E2A4FF3-0FCC-4B9A-8C48-6B7CD5E0BF06}" type="datetimeFigureOut">
              <a:rPr lang="it-IT" smtClean="0"/>
              <a:pPr/>
              <a:t>25/02/2014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20BD5BC-8FCA-4679-AC59-A4E38B400B89}"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E2A4FF3-0FCC-4B9A-8C48-6B7CD5E0BF06}" type="datetimeFigureOut">
              <a:rPr lang="it-IT" smtClean="0"/>
              <a:pPr/>
              <a:t>25/02/2014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20BD5BC-8FCA-4679-AC59-A4E38B400B89}"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EE2A4FF3-0FCC-4B9A-8C48-6B7CD5E0BF06}" type="datetimeFigureOut">
              <a:rPr lang="it-IT" smtClean="0"/>
              <a:pPr/>
              <a:t>25/02/2014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20BD5BC-8FCA-4679-AC59-A4E38B400B89}"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EE2A4FF3-0FCC-4B9A-8C48-6B7CD5E0BF06}" type="datetimeFigureOut">
              <a:rPr lang="it-IT" smtClean="0"/>
              <a:pPr/>
              <a:t>25/02/2014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20BD5BC-8FCA-4679-AC59-A4E38B400B89}"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EE2A4FF3-0FCC-4B9A-8C48-6B7CD5E0BF06}" type="datetimeFigureOut">
              <a:rPr lang="it-IT" smtClean="0"/>
              <a:pPr/>
              <a:t>25/02/2014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D20BD5BC-8FCA-4679-AC59-A4E38B400B89}"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EE2A4FF3-0FCC-4B9A-8C48-6B7CD5E0BF06}" type="datetimeFigureOut">
              <a:rPr lang="it-IT" smtClean="0"/>
              <a:pPr/>
              <a:t>25/02/2014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D20BD5BC-8FCA-4679-AC59-A4E38B400B89}"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E2A4FF3-0FCC-4B9A-8C48-6B7CD5E0BF06}" type="datetimeFigureOut">
              <a:rPr lang="it-IT" smtClean="0"/>
              <a:pPr/>
              <a:t>25/02/2014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D20BD5BC-8FCA-4679-AC59-A4E38B400B89}"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E2A4FF3-0FCC-4B9A-8C48-6B7CD5E0BF06}" type="datetimeFigureOut">
              <a:rPr lang="it-IT" smtClean="0"/>
              <a:pPr/>
              <a:t>25/02/2014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20BD5BC-8FCA-4679-AC59-A4E38B400B89}"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E2A4FF3-0FCC-4B9A-8C48-6B7CD5E0BF06}" type="datetimeFigureOut">
              <a:rPr lang="it-IT" smtClean="0"/>
              <a:pPr/>
              <a:t>25/02/2014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20BD5BC-8FCA-4679-AC59-A4E38B400B89}"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2A4FF3-0FCC-4B9A-8C48-6B7CD5E0BF06}" type="datetimeFigureOut">
              <a:rPr lang="it-IT" smtClean="0"/>
              <a:pPr/>
              <a:t>25/02/2014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0BD5BC-8FCA-4679-AC59-A4E38B400B89}"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comune.perugia.it/pagine/performance" TargetMode="External"/><Relationship Id="rId13" Type="http://schemas.openxmlformats.org/officeDocument/2006/relationships/hyperlink" Target="http://www.comune.perugia.it/pagine/bandi-di-gara-e-contratti" TargetMode="External"/><Relationship Id="rId3" Type="http://schemas.openxmlformats.org/officeDocument/2006/relationships/hyperlink" Target="http://www.comune.perugia.it/pagine/disposizioni-generali" TargetMode="External"/><Relationship Id="rId7" Type="http://schemas.openxmlformats.org/officeDocument/2006/relationships/hyperlink" Target="http://www.comune.perugia.it/pagine/bandi-di-concorso" TargetMode="External"/><Relationship Id="rId12" Type="http://schemas.openxmlformats.org/officeDocument/2006/relationships/hyperlink" Target="http://www.comune.perugia.it/pagine/controlli-sulle-imprese" TargetMode="External"/><Relationship Id="rId2" Type="http://schemas.openxmlformats.org/officeDocument/2006/relationships/hyperlink" Target="http://www.comune.perugia.it/pagine/amministrazione-trasparente" TargetMode="External"/><Relationship Id="rId1" Type="http://schemas.openxmlformats.org/officeDocument/2006/relationships/slideLayout" Target="../slideLayouts/slideLayout2.xml"/><Relationship Id="rId6" Type="http://schemas.openxmlformats.org/officeDocument/2006/relationships/hyperlink" Target="http://www.comune.perugia.it/pagine/personale" TargetMode="External"/><Relationship Id="rId11" Type="http://schemas.openxmlformats.org/officeDocument/2006/relationships/hyperlink" Target="http://www.comune.perugia.it/pagine/provvedimenti" TargetMode="External"/><Relationship Id="rId5" Type="http://schemas.openxmlformats.org/officeDocument/2006/relationships/hyperlink" Target="http://www.comune.perugia.it/pagine/consulenti-e-collaboratori" TargetMode="External"/><Relationship Id="rId10" Type="http://schemas.openxmlformats.org/officeDocument/2006/relationships/hyperlink" Target="http://www.comune.perugia.it/pagine/attivita-e-procedimenti" TargetMode="External"/><Relationship Id="rId4" Type="http://schemas.openxmlformats.org/officeDocument/2006/relationships/hyperlink" Target="http://www.comune.perugia.it/pagine/organizzazione" TargetMode="External"/><Relationship Id="rId9" Type="http://schemas.openxmlformats.org/officeDocument/2006/relationships/hyperlink" Target="http://www.comune.perugia.it/pagine/enti-controllati" TargetMode="External"/><Relationship Id="rId14" Type="http://schemas.openxmlformats.org/officeDocument/2006/relationships/hyperlink" Target="http://www.comune.perugia.it/pagine/sovvenzioni-contributi-sussidi-vantaggi-economici"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www.comune.perugia.it/pagine/pianificazione-e-governo-del-territorio" TargetMode="External"/><Relationship Id="rId3" Type="http://schemas.openxmlformats.org/officeDocument/2006/relationships/hyperlink" Target="http://www.comune.perugia.it/pagine/beni-immobili-e-gestione-patrimonio" TargetMode="External"/><Relationship Id="rId7" Type="http://schemas.openxmlformats.org/officeDocument/2006/relationships/hyperlink" Target="http://www.comune.perugia.it/pagine/opere-pubbliche" TargetMode="External"/><Relationship Id="rId2" Type="http://schemas.openxmlformats.org/officeDocument/2006/relationships/hyperlink" Target="http://www.comune.perugia.it/pagine/bilanci-001" TargetMode="External"/><Relationship Id="rId1" Type="http://schemas.openxmlformats.org/officeDocument/2006/relationships/slideLayout" Target="../slideLayouts/slideLayout2.xml"/><Relationship Id="rId6" Type="http://schemas.openxmlformats.org/officeDocument/2006/relationships/hyperlink" Target="http://www.comune.perugia.it/pagine/pagamenti-dellamministrazione" TargetMode="External"/><Relationship Id="rId11" Type="http://schemas.openxmlformats.org/officeDocument/2006/relationships/hyperlink" Target="http://www.comune.perugia.it/pagine/altri-contenuti" TargetMode="External"/><Relationship Id="rId5" Type="http://schemas.openxmlformats.org/officeDocument/2006/relationships/hyperlink" Target="http://www.comune.perugia.it/pagine/servizi-erogati" TargetMode="External"/><Relationship Id="rId10" Type="http://schemas.openxmlformats.org/officeDocument/2006/relationships/hyperlink" Target="http://www.comune.perugia.it/pagine/interventi-straordinari-e-di-emergenza" TargetMode="External"/><Relationship Id="rId4" Type="http://schemas.openxmlformats.org/officeDocument/2006/relationships/hyperlink" Target="http://www.comune.perugia.it/pagine/controlli-e-rilievi-sullamministrazione" TargetMode="External"/><Relationship Id="rId9" Type="http://schemas.openxmlformats.org/officeDocument/2006/relationships/hyperlink" Target="http://www.comune.perugia.it/pagine/ambiente-000"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404665"/>
            <a:ext cx="7772400" cy="3195786"/>
          </a:xfrm>
        </p:spPr>
        <p:txBody>
          <a:bodyPr>
            <a:normAutofit/>
          </a:bodyPr>
          <a:lstStyle/>
          <a:p>
            <a:r>
              <a:rPr lang="it-IT" dirty="0" smtClean="0"/>
              <a:t>IL SISTEMA DELLE RELAZIONI </a:t>
            </a:r>
            <a:r>
              <a:rPr lang="it-IT" dirty="0" err="1" smtClean="0"/>
              <a:t>DI</a:t>
            </a:r>
            <a:r>
              <a:rPr lang="it-IT" dirty="0" smtClean="0"/>
              <a:t> FINE ED INIZIO MANDATO DEI SINDACI: ASPETTI ISTITUZIONALI, AMMINISTRATIVI, INFORMATIVI</a:t>
            </a:r>
            <a:endParaRPr lang="it-IT" dirty="0"/>
          </a:p>
        </p:txBody>
      </p:sp>
      <p:sp>
        <p:nvSpPr>
          <p:cNvPr id="3" name="Sottotitolo 2"/>
          <p:cNvSpPr>
            <a:spLocks noGrp="1"/>
          </p:cNvSpPr>
          <p:nvPr>
            <p:ph type="subTitle" idx="1"/>
          </p:nvPr>
        </p:nvSpPr>
        <p:spPr/>
        <p:txBody>
          <a:bodyPr>
            <a:normAutofit fontScale="32500" lnSpcReduction="20000"/>
          </a:bodyPr>
          <a:lstStyle/>
          <a:p>
            <a:endParaRPr lang="it-IT" dirty="0" smtClean="0"/>
          </a:p>
          <a:p>
            <a:r>
              <a:rPr lang="it-IT" sz="7000" dirty="0" smtClean="0"/>
              <a:t>ANCI, 24 febbraio 2014, Roma</a:t>
            </a:r>
          </a:p>
          <a:p>
            <a:r>
              <a:rPr lang="it-IT" sz="7000" dirty="0" smtClean="0"/>
              <a:t>Relatore: Donato A. Limone, ordinario di informatica giuridica e docente di scienza dell’amministrazione digitale, </a:t>
            </a:r>
            <a:r>
              <a:rPr lang="it-IT" sz="7000" dirty="0" err="1" smtClean="0"/>
              <a:t>Unitelma</a:t>
            </a:r>
            <a:r>
              <a:rPr lang="it-IT" sz="7000" dirty="0" smtClean="0"/>
              <a:t> SAPIENZA, ROMA</a:t>
            </a:r>
            <a:endParaRPr lang="it-IT" sz="7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Schemi tipo per la relazione di fine mandato</a:t>
            </a:r>
            <a:endParaRPr lang="it-IT" dirty="0"/>
          </a:p>
        </p:txBody>
      </p:sp>
      <p:sp>
        <p:nvSpPr>
          <p:cNvPr id="3" name="Segnaposto contenuto 2"/>
          <p:cNvSpPr>
            <a:spLocks noGrp="1"/>
          </p:cNvSpPr>
          <p:nvPr>
            <p:ph idx="1"/>
          </p:nvPr>
        </p:nvSpPr>
        <p:spPr/>
        <p:txBody>
          <a:bodyPr>
            <a:normAutofit fontScale="85000" lnSpcReduction="10000"/>
          </a:bodyPr>
          <a:lstStyle/>
          <a:p>
            <a:r>
              <a:rPr lang="it-IT" dirty="0" smtClean="0"/>
              <a:t>Sono stati pubblicati con Decreto Interministeriale (Interno e MEF) 26.4.2013 </a:t>
            </a:r>
          </a:p>
          <a:p>
            <a:r>
              <a:rPr lang="it-IT" dirty="0" smtClean="0"/>
              <a:t>Schema allegato A: presidenti province</a:t>
            </a:r>
          </a:p>
          <a:p>
            <a:r>
              <a:rPr lang="it-IT" dirty="0" smtClean="0"/>
              <a:t>Schema allegato B: sindaci comuni superiori o uguale a 5000 abitanti</a:t>
            </a:r>
          </a:p>
          <a:p>
            <a:r>
              <a:rPr lang="it-IT" dirty="0" smtClean="0"/>
              <a:t>Schema allegato C: sindaci comuni con </a:t>
            </a:r>
            <a:r>
              <a:rPr lang="it-IT" dirty="0" err="1" smtClean="0"/>
              <a:t>popol</a:t>
            </a:r>
            <a:r>
              <a:rPr lang="it-IT" dirty="0" smtClean="0"/>
              <a:t>. Inferiore a 5000 abitanti</a:t>
            </a:r>
          </a:p>
          <a:p>
            <a:r>
              <a:rPr lang="it-IT" b="1" i="1" dirty="0" smtClean="0"/>
              <a:t>((In caso di mancata adozione dell'atto di cui al primo periodo, il presidente della provincia o il sindaco sono comunque tenuti a predisporre la relazione di fine mandato secondo i criteri di cui al comma 4))</a:t>
            </a:r>
            <a:r>
              <a:rPr lang="it-IT" dirty="0" smtClean="0"/>
              <a:t>. </a:t>
            </a:r>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Mancati adempimenti: redazione e pubblicazione</a:t>
            </a:r>
            <a:endParaRPr lang="it-IT" dirty="0"/>
          </a:p>
        </p:txBody>
      </p:sp>
      <p:sp>
        <p:nvSpPr>
          <p:cNvPr id="3" name="Segnaposto contenuto 2"/>
          <p:cNvSpPr>
            <a:spLocks noGrp="1"/>
          </p:cNvSpPr>
          <p:nvPr>
            <p:ph idx="1"/>
          </p:nvPr>
        </p:nvSpPr>
        <p:spPr/>
        <p:txBody>
          <a:bodyPr>
            <a:normAutofit fontScale="85000" lnSpcReduction="20000"/>
          </a:bodyPr>
          <a:lstStyle/>
          <a:p>
            <a:r>
              <a:rPr lang="it-IT" b="1" i="1" dirty="0" smtClean="0"/>
              <a:t>((6. In caso di mancato adempimento dell'obbligo di redazione e di pubblicazione, nel sito istituzionale dell'ente, della relazione di fine mandato, al sindaco e, qualora non abbia predisposto la relazione, al responsabile del servizio finanziario del comune o al segretario generale e' ridotto della </a:t>
            </a:r>
            <a:r>
              <a:rPr lang="it-IT" b="1" i="1" dirty="0" err="1" smtClean="0"/>
              <a:t>meta'</a:t>
            </a:r>
            <a:r>
              <a:rPr lang="it-IT" b="1" i="1" dirty="0" smtClean="0"/>
              <a:t>, con riferimento alle tre successive </a:t>
            </a:r>
            <a:r>
              <a:rPr lang="it-IT" b="1" i="1" dirty="0" err="1" smtClean="0"/>
              <a:t>mensilita'</a:t>
            </a:r>
            <a:r>
              <a:rPr lang="it-IT" b="1" i="1" dirty="0" smtClean="0"/>
              <a:t>, rispettivamente, l'importo dell'</a:t>
            </a:r>
            <a:r>
              <a:rPr lang="it-IT" b="1" i="1" dirty="0" err="1" smtClean="0"/>
              <a:t>indennita</a:t>
            </a:r>
            <a:r>
              <a:rPr lang="it-IT" b="1" i="1" dirty="0" smtClean="0"/>
              <a:t>' di mandato e degli emolumenti. Il sindaco e', inoltre, tenuto a dare notizia della mancata pubblicazione della relazione, motivandone le ragioni, nella pagina principale del sito istituzionale dell'ente))</a:t>
            </a:r>
            <a:r>
              <a:rPr lang="it-IT" dirty="0" smtClean="0"/>
              <a:t>. </a:t>
            </a:r>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Art. 4 bis: relazione di inizio mandato</a:t>
            </a:r>
            <a:endParaRPr lang="it-IT" dirty="0"/>
          </a:p>
        </p:txBody>
      </p:sp>
      <p:sp>
        <p:nvSpPr>
          <p:cNvPr id="3" name="Segnaposto contenuto 2"/>
          <p:cNvSpPr>
            <a:spLocks noGrp="1"/>
          </p:cNvSpPr>
          <p:nvPr>
            <p:ph idx="1"/>
          </p:nvPr>
        </p:nvSpPr>
        <p:spPr/>
        <p:txBody>
          <a:bodyPr/>
          <a:lstStyle/>
          <a:p>
            <a:r>
              <a:rPr lang="it-IT" dirty="0" smtClean="0"/>
              <a:t>1. Al fine di garantire il coordinamento della finanza pubblica, il rispetto dell'unita' economica e giuridica della Repubblica e il principio di trasparenza delle decisioni di entrata e di spesa, le province e i comuni sono tenuti a redigere una relazione di inizio mandato, volta a verificare la situazione finanziaria e patrimoniale e la misura dell'indebitamento dei medesimi enti. </a:t>
            </a:r>
            <a:endParaRPr lang="it-IT"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Art. 4bis, comma 2: Redazione e firma</a:t>
            </a:r>
            <a:endParaRPr lang="it-IT" dirty="0"/>
          </a:p>
        </p:txBody>
      </p:sp>
      <p:sp>
        <p:nvSpPr>
          <p:cNvPr id="3" name="Segnaposto contenuto 2"/>
          <p:cNvSpPr>
            <a:spLocks noGrp="1"/>
          </p:cNvSpPr>
          <p:nvPr>
            <p:ph idx="1"/>
          </p:nvPr>
        </p:nvSpPr>
        <p:spPr/>
        <p:txBody>
          <a:bodyPr>
            <a:normAutofit lnSpcReduction="10000"/>
          </a:bodyPr>
          <a:lstStyle/>
          <a:p>
            <a:r>
              <a:rPr lang="it-IT" dirty="0" smtClean="0"/>
              <a:t>2. La relazione di inizio mandato, predisposta dal responsabile del servizio finanziario o dal segretario generale, e' sottoscritta dal presidente della provincia o dal sindaco entro il novantesimo giorno dall'inizio del mandato. Sulla base delle risultanze della relazione medesima, il presidente della provincia o il sindaco in carica, ove ne sussistano i presupposti, possono ricorrere alle procedure di riequilibrio finanziario vigenti. </a:t>
            </a:r>
            <a:endParaRPr lang="it-IT"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a:t>
            </a:r>
            <a:r>
              <a:rPr lang="it-IT" dirty="0" err="1" smtClean="0"/>
              <a:t>ratio</a:t>
            </a:r>
            <a:r>
              <a:rPr lang="it-IT" dirty="0" smtClean="0"/>
              <a:t>: rendicontare ai cittadini</a:t>
            </a:r>
            <a:endParaRPr lang="it-IT" dirty="0"/>
          </a:p>
        </p:txBody>
      </p:sp>
      <p:sp>
        <p:nvSpPr>
          <p:cNvPr id="3" name="Segnaposto contenuto 2"/>
          <p:cNvSpPr>
            <a:spLocks noGrp="1"/>
          </p:cNvSpPr>
          <p:nvPr>
            <p:ph idx="1"/>
          </p:nvPr>
        </p:nvSpPr>
        <p:spPr/>
        <p:txBody>
          <a:bodyPr>
            <a:normAutofit fontScale="85000" lnSpcReduction="10000"/>
          </a:bodyPr>
          <a:lstStyle/>
          <a:p>
            <a:r>
              <a:rPr lang="it-IT" dirty="0" smtClean="0"/>
              <a:t>Art. 1 della legge 42/2009: </a:t>
            </a:r>
          </a:p>
          <a:p>
            <a:r>
              <a:rPr lang="it-IT" dirty="0" smtClean="0"/>
              <a:t>1. La presente legge costituisce attuazione dell'articolo 119 della Costituzione, assicurando autonomia di entrata e di spesa di comuni, province, </a:t>
            </a:r>
            <a:r>
              <a:rPr lang="it-IT" dirty="0" err="1" smtClean="0"/>
              <a:t>citta'</a:t>
            </a:r>
            <a:r>
              <a:rPr lang="it-IT" dirty="0" smtClean="0"/>
              <a:t> metropolitane e regioni e garantendo i principi di </a:t>
            </a:r>
            <a:r>
              <a:rPr lang="it-IT" dirty="0" err="1" smtClean="0"/>
              <a:t>solidarieta'</a:t>
            </a:r>
            <a:r>
              <a:rPr lang="it-IT" dirty="0" smtClean="0"/>
              <a:t> e di coesione sociale, in maniera da sostituire gradualmente, per tutti i livelli di governo, il criterio della spesa storica e da garantire la loro massima responsabilizzazione e l'</a:t>
            </a:r>
            <a:r>
              <a:rPr lang="it-IT" dirty="0" err="1" smtClean="0"/>
              <a:t>effettivita</a:t>
            </a:r>
            <a:r>
              <a:rPr lang="it-IT" dirty="0" smtClean="0"/>
              <a:t>' e la trasparenza del controllo democratico nei confronti degli eletti. /</a:t>
            </a:r>
            <a:r>
              <a:rPr lang="it-IT" dirty="0" err="1" smtClean="0"/>
              <a:t>………</a:t>
            </a:r>
            <a:r>
              <a:rPr lang="it-IT" dirty="0" smtClean="0"/>
              <a:t>/</a:t>
            </a:r>
          </a:p>
          <a:p>
            <a:endParaRPr lang="it-IT"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sistema delle relazioni</a:t>
            </a:r>
            <a:endParaRPr lang="it-IT" dirty="0"/>
          </a:p>
        </p:txBody>
      </p:sp>
      <p:sp>
        <p:nvSpPr>
          <p:cNvPr id="3" name="Segnaposto contenuto 2"/>
          <p:cNvSpPr>
            <a:spLocks noGrp="1"/>
          </p:cNvSpPr>
          <p:nvPr>
            <p:ph idx="1"/>
          </p:nvPr>
        </p:nvSpPr>
        <p:spPr/>
        <p:txBody>
          <a:bodyPr>
            <a:normAutofit lnSpcReduction="10000"/>
          </a:bodyPr>
          <a:lstStyle/>
          <a:p>
            <a:r>
              <a:rPr lang="it-IT" dirty="0" smtClean="0"/>
              <a:t>Aspetti politico-istituzionali: rendicontazione sociale di </a:t>
            </a:r>
            <a:r>
              <a:rPr lang="it-IT" dirty="0" err="1" smtClean="0"/>
              <a:t>cio’</a:t>
            </a:r>
            <a:r>
              <a:rPr lang="it-IT" dirty="0" smtClean="0"/>
              <a:t> che si è fatto in 5 anni; relazione di </a:t>
            </a:r>
            <a:r>
              <a:rPr lang="it-IT" dirty="0" err="1" smtClean="0"/>
              <a:t>cio’</a:t>
            </a:r>
            <a:r>
              <a:rPr lang="it-IT" dirty="0" smtClean="0"/>
              <a:t> che si intende fare  ad inizio legislatura</a:t>
            </a:r>
          </a:p>
          <a:p>
            <a:r>
              <a:rPr lang="it-IT" dirty="0" smtClean="0"/>
              <a:t>Aspetti amministrativi: compilare i moduli della relazione di fine mandato</a:t>
            </a:r>
          </a:p>
          <a:p>
            <a:r>
              <a:rPr lang="it-IT" dirty="0" smtClean="0"/>
              <a:t>Aspetti informativi: creare un sistema di dati aperti per eliminare gli adempimenti continui che si richiedono ai comuni e per consultare e/o catturare  dati digitali pubblicati sui siti</a:t>
            </a:r>
            <a:endParaRPr lang="it-IT"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Rilevanza politico istituzionale della relazione</a:t>
            </a:r>
            <a:endParaRPr lang="it-IT" dirty="0"/>
          </a:p>
        </p:txBody>
      </p:sp>
      <p:sp>
        <p:nvSpPr>
          <p:cNvPr id="3" name="Segnaposto contenuto 2"/>
          <p:cNvSpPr>
            <a:spLocks noGrp="1"/>
          </p:cNvSpPr>
          <p:nvPr>
            <p:ph idx="1"/>
          </p:nvPr>
        </p:nvSpPr>
        <p:spPr/>
        <p:txBody>
          <a:bodyPr>
            <a:normAutofit fontScale="85000" lnSpcReduction="10000"/>
          </a:bodyPr>
          <a:lstStyle/>
          <a:p>
            <a:r>
              <a:rPr lang="it-IT" dirty="0" smtClean="0"/>
              <a:t>Rilevanza politico-istituzionale delle relazioni:</a:t>
            </a:r>
          </a:p>
          <a:p>
            <a:r>
              <a:rPr lang="it-IT" dirty="0" smtClean="0"/>
              <a:t>Rendicontare ai cittadini;</a:t>
            </a:r>
          </a:p>
          <a:p>
            <a:r>
              <a:rPr lang="it-IT" dirty="0" smtClean="0"/>
              <a:t>Sulla base di dati validati e certificati;</a:t>
            </a:r>
          </a:p>
          <a:p>
            <a:r>
              <a:rPr lang="it-IT" dirty="0" smtClean="0"/>
              <a:t>90 giorni prima della chiusura della legislatura locale</a:t>
            </a:r>
          </a:p>
          <a:p>
            <a:r>
              <a:rPr lang="it-IT" dirty="0" smtClean="0"/>
              <a:t>Tutti i cittadini possono conoscere cosa è stato fatto e come (diritto di sapere)</a:t>
            </a:r>
          </a:p>
          <a:p>
            <a:r>
              <a:rPr lang="it-IT" dirty="0" smtClean="0"/>
              <a:t>I cittadini che si candidano per la nuova legislatura devono fare riferimento alla relazione di fine mandato, ai suoi dati, alle risorse disponibili effettive</a:t>
            </a:r>
          </a:p>
          <a:p>
            <a:pPr>
              <a:buNone/>
            </a:pPr>
            <a:endParaRPr lang="it-IT"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Campagna elettorale</a:t>
            </a:r>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t>Cambia la campagna elettorale: si deve ragionare e fare programmi  “solo” sulla base delle relazioni e dei relativi dati e questi devono essere validati, certificati dal settore finanziario (sulla base quindi di dati certi ed oggettivi). I diversi candidati hanno l’obbligo di fare programmi solo sulla base di risorse certe e disponibili.</a:t>
            </a:r>
          </a:p>
          <a:p>
            <a:r>
              <a:rPr lang="it-IT" dirty="0" smtClean="0"/>
              <a:t>AI CITTADINI NON SI POSSONO E NON SI DEVONO  PRESENTARE PROGRAMMI </a:t>
            </a:r>
            <a:r>
              <a:rPr lang="it-IT" dirty="0" err="1" smtClean="0"/>
              <a:t>DI</a:t>
            </a:r>
            <a:r>
              <a:rPr lang="it-IT" dirty="0" smtClean="0"/>
              <a:t> FANTASIA</a:t>
            </a:r>
          </a:p>
          <a:p>
            <a:r>
              <a:rPr lang="it-IT" dirty="0" smtClean="0"/>
              <a:t>Con la relazione di inizio mandato si parte dalla situazione  economica ed amministrativa effettiva (formale e sostanziale) intesa come un punto certo di avvio della nuova  amministrazione rispetto alla quale il sindaco dovrà rendicontare sistematicamente e periodicamente  </a:t>
            </a:r>
          </a:p>
          <a:p>
            <a:pPr>
              <a:buNone/>
            </a:pPr>
            <a:endParaRPr lang="it-IT" dirty="0" smtClean="0"/>
          </a:p>
          <a:p>
            <a:endParaRPr lang="it-IT"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Aspetti amministrativi:  compilazione dei modelli</a:t>
            </a:r>
            <a:endParaRPr lang="it-IT" dirty="0"/>
          </a:p>
        </p:txBody>
      </p:sp>
      <p:sp>
        <p:nvSpPr>
          <p:cNvPr id="3" name="Segnaposto contenuto 2"/>
          <p:cNvSpPr>
            <a:spLocks noGrp="1"/>
          </p:cNvSpPr>
          <p:nvPr>
            <p:ph idx="1"/>
          </p:nvPr>
        </p:nvSpPr>
        <p:spPr/>
        <p:txBody>
          <a:bodyPr>
            <a:normAutofit fontScale="85000" lnSpcReduction="20000"/>
          </a:bodyPr>
          <a:lstStyle/>
          <a:p>
            <a:r>
              <a:rPr lang="it-IT" dirty="0" smtClean="0"/>
              <a:t>Le relazioni fine/inizio mandato  devono permettere di comunicare con semplicità, efficacia, conoscibilità effettiva quanto il governo locale ha fatto e fa per i cittadini</a:t>
            </a:r>
          </a:p>
          <a:p>
            <a:r>
              <a:rPr lang="it-IT" dirty="0" smtClean="0"/>
              <a:t>Quindi tutta la struttura comunale deve operare in questo senso: deve operare in modalità trasparente </a:t>
            </a:r>
          </a:p>
          <a:p>
            <a:r>
              <a:rPr lang="it-IT" dirty="0" smtClean="0"/>
              <a:t>Nel rispetto dei requisiti della informazione e dei dati stabiliti dal Codice dell’Amministrazione Digitale (art. 50 e ss.) e dal </a:t>
            </a:r>
            <a:r>
              <a:rPr lang="it-IT" dirty="0" err="1" smtClean="0"/>
              <a:t>Dlgs</a:t>
            </a:r>
            <a:r>
              <a:rPr lang="it-IT" dirty="0" smtClean="0"/>
              <a:t> 33/2013 (art. 9)</a:t>
            </a:r>
          </a:p>
          <a:p>
            <a:r>
              <a:rPr lang="it-IT" dirty="0" smtClean="0"/>
              <a:t>Una guida per la rendicontazione: la delibera 2005 del Ministro Funzione Pubblica e linee guida (bilancio sociale)</a:t>
            </a:r>
            <a:endParaRPr lang="it-IT"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Schemi di dati pubblicati</a:t>
            </a:r>
            <a:endParaRPr lang="it-IT" dirty="0"/>
          </a:p>
        </p:txBody>
      </p:sp>
      <p:sp>
        <p:nvSpPr>
          <p:cNvPr id="3" name="Segnaposto contenuto 2"/>
          <p:cNvSpPr>
            <a:spLocks noGrp="1"/>
          </p:cNvSpPr>
          <p:nvPr>
            <p:ph idx="1"/>
          </p:nvPr>
        </p:nvSpPr>
        <p:spPr/>
        <p:txBody>
          <a:bodyPr/>
          <a:lstStyle/>
          <a:p>
            <a:r>
              <a:rPr lang="it-IT" dirty="0" smtClean="0"/>
              <a:t>I dati sono tutti pubblicati  sul sito ai sensi del </a:t>
            </a:r>
            <a:r>
              <a:rPr lang="it-IT" dirty="0" err="1" smtClean="0"/>
              <a:t>dlgs</a:t>
            </a:r>
            <a:r>
              <a:rPr lang="it-IT" dirty="0" smtClean="0"/>
              <a:t> 33/2013</a:t>
            </a:r>
          </a:p>
          <a:p>
            <a:r>
              <a:rPr lang="it-IT" dirty="0" smtClean="0"/>
              <a:t>I dati contabili sono tutti pubblicati sul sito e sono inviati alla Corte dei Conti</a:t>
            </a:r>
          </a:p>
          <a:p>
            <a:r>
              <a:rPr lang="it-IT" dirty="0" smtClean="0"/>
              <a:t>Referto semestrale corte dei conti comuni con pop. </a:t>
            </a:r>
            <a:r>
              <a:rPr lang="it-IT" dirty="0" err="1" smtClean="0"/>
              <a:t>sup</a:t>
            </a:r>
            <a:r>
              <a:rPr lang="it-IT" dirty="0" smtClean="0"/>
              <a:t> ai 15.000 ab.</a:t>
            </a:r>
          </a:p>
          <a:p>
            <a:endParaRPr lang="it-IT"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Adempimento o opportunità</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Il sistema delle relazioni di fine mandato ed inizio mandato </a:t>
            </a:r>
            <a:r>
              <a:rPr lang="it-IT" dirty="0" err="1" smtClean="0"/>
              <a:t>puo’</a:t>
            </a:r>
            <a:r>
              <a:rPr lang="it-IT" dirty="0" smtClean="0"/>
              <a:t> essere applicato considerandolo un adempimento (moduli da riempire) oppure una opportunità (relazioni per comunicare ai cittadini cosa si è fatto e/o cosa si intende fare per poi fare dei “bilanci socio-politici”.</a:t>
            </a:r>
          </a:p>
          <a:p>
            <a:r>
              <a:rPr lang="it-IT" dirty="0" smtClean="0"/>
              <a:t>Per questo le relazioni costituiscono un “sistema di dati” (validi,certificati, veri)  utili al governo,alla direzione, alla gestione, al controllo “democratico” delle decisioni  da parte dei cittadini</a:t>
            </a:r>
            <a:endParaRPr lang="it-IT"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Schema dati </a:t>
            </a:r>
            <a:r>
              <a:rPr lang="it-IT" dirty="0" err="1" smtClean="0"/>
              <a:t>dlgs</a:t>
            </a:r>
            <a:r>
              <a:rPr lang="it-IT" dirty="0" smtClean="0"/>
              <a:t> 33/2013</a:t>
            </a:r>
            <a:endParaRPr lang="it-IT" dirty="0"/>
          </a:p>
        </p:txBody>
      </p:sp>
      <p:sp>
        <p:nvSpPr>
          <p:cNvPr id="3" name="Segnaposto contenuto 2"/>
          <p:cNvSpPr>
            <a:spLocks noGrp="1"/>
          </p:cNvSpPr>
          <p:nvPr>
            <p:ph idx="1"/>
          </p:nvPr>
        </p:nvSpPr>
        <p:spPr/>
        <p:txBody>
          <a:bodyPr>
            <a:normAutofit fontScale="40000" lnSpcReduction="20000"/>
          </a:bodyPr>
          <a:lstStyle/>
          <a:p>
            <a:r>
              <a:rPr lang="it-IT" sz="4900" dirty="0" smtClean="0">
                <a:hlinkClick r:id="rId2"/>
              </a:rPr>
              <a:t>Amministrazione trasparente</a:t>
            </a:r>
            <a:endParaRPr lang="it-IT" sz="4900" dirty="0" smtClean="0"/>
          </a:p>
          <a:p>
            <a:r>
              <a:rPr lang="it-IT" sz="4900" dirty="0" smtClean="0">
                <a:hlinkClick r:id="rId3"/>
              </a:rPr>
              <a:t>Disposizioni generali</a:t>
            </a:r>
            <a:endParaRPr lang="it-IT" sz="4900" dirty="0" smtClean="0"/>
          </a:p>
          <a:p>
            <a:r>
              <a:rPr lang="it-IT" sz="4900" dirty="0" smtClean="0">
                <a:hlinkClick r:id="rId4"/>
              </a:rPr>
              <a:t>Organizzazione</a:t>
            </a:r>
            <a:endParaRPr lang="it-IT" sz="4900" dirty="0" smtClean="0"/>
          </a:p>
          <a:p>
            <a:r>
              <a:rPr lang="it-IT" sz="4900" dirty="0" smtClean="0">
                <a:hlinkClick r:id="rId5"/>
              </a:rPr>
              <a:t>Consulenti e collaboratori</a:t>
            </a:r>
            <a:endParaRPr lang="it-IT" sz="4900" dirty="0" smtClean="0"/>
          </a:p>
          <a:p>
            <a:r>
              <a:rPr lang="it-IT" sz="4900" dirty="0" smtClean="0">
                <a:hlinkClick r:id="rId6"/>
              </a:rPr>
              <a:t>Personale</a:t>
            </a:r>
            <a:endParaRPr lang="it-IT" sz="4900" dirty="0" smtClean="0"/>
          </a:p>
          <a:p>
            <a:r>
              <a:rPr lang="it-IT" sz="4900" dirty="0" smtClean="0">
                <a:hlinkClick r:id="rId7"/>
              </a:rPr>
              <a:t>Bandi di concorso</a:t>
            </a:r>
            <a:endParaRPr lang="it-IT" sz="4900" dirty="0" smtClean="0"/>
          </a:p>
          <a:p>
            <a:r>
              <a:rPr lang="it-IT" sz="4900" dirty="0" smtClean="0">
                <a:hlinkClick r:id="rId8"/>
              </a:rPr>
              <a:t>Performance</a:t>
            </a:r>
            <a:endParaRPr lang="it-IT" sz="4900" dirty="0" smtClean="0"/>
          </a:p>
          <a:p>
            <a:r>
              <a:rPr lang="it-IT" sz="4900" dirty="0" smtClean="0">
                <a:hlinkClick r:id="rId9"/>
              </a:rPr>
              <a:t>Enti controllati</a:t>
            </a:r>
            <a:endParaRPr lang="it-IT" sz="4900" dirty="0" smtClean="0"/>
          </a:p>
          <a:p>
            <a:r>
              <a:rPr lang="it-IT" sz="4900" dirty="0" smtClean="0">
                <a:hlinkClick r:id="rId10"/>
              </a:rPr>
              <a:t>Attività e procedimenti </a:t>
            </a:r>
            <a:endParaRPr lang="it-IT" sz="4900" dirty="0" smtClean="0"/>
          </a:p>
          <a:p>
            <a:r>
              <a:rPr lang="it-IT" sz="4900" dirty="0" smtClean="0">
                <a:hlinkClick r:id="rId11"/>
              </a:rPr>
              <a:t>Provvedimenti</a:t>
            </a:r>
            <a:endParaRPr lang="it-IT" sz="4900" dirty="0" smtClean="0"/>
          </a:p>
          <a:p>
            <a:r>
              <a:rPr lang="it-IT" sz="4900" dirty="0" smtClean="0">
                <a:hlinkClick r:id="rId12"/>
              </a:rPr>
              <a:t>Controlli sulle imprese</a:t>
            </a:r>
            <a:endParaRPr lang="it-IT" sz="4900" dirty="0" smtClean="0"/>
          </a:p>
          <a:p>
            <a:r>
              <a:rPr lang="it-IT" sz="4900" dirty="0" smtClean="0">
                <a:hlinkClick r:id="rId13"/>
              </a:rPr>
              <a:t>Bandi di gara e contratti</a:t>
            </a:r>
            <a:endParaRPr lang="it-IT" sz="4900" dirty="0" smtClean="0"/>
          </a:p>
          <a:p>
            <a:r>
              <a:rPr lang="it-IT" sz="4900" dirty="0" smtClean="0">
                <a:hlinkClick r:id="rId14"/>
              </a:rPr>
              <a:t>Sovvenzioni, contributi, sussidi, vantaggi economici</a:t>
            </a:r>
            <a:endParaRPr lang="it-IT" sz="4900" dirty="0" smtClean="0"/>
          </a:p>
          <a:p>
            <a:pPr>
              <a:buNone/>
            </a:pPr>
            <a:endParaRPr lang="it-IT" sz="4900" dirty="0" smtClean="0"/>
          </a:p>
          <a:p>
            <a:endParaRPr lang="it-IT"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Schema dati </a:t>
            </a:r>
            <a:r>
              <a:rPr lang="it-IT" dirty="0" err="1" smtClean="0"/>
              <a:t>dlgs</a:t>
            </a:r>
            <a:r>
              <a:rPr lang="it-IT" dirty="0" smtClean="0"/>
              <a:t> 33/2013</a:t>
            </a:r>
            <a:endParaRPr lang="it-IT" dirty="0"/>
          </a:p>
        </p:txBody>
      </p:sp>
      <p:sp>
        <p:nvSpPr>
          <p:cNvPr id="3" name="Segnaposto contenuto 2"/>
          <p:cNvSpPr>
            <a:spLocks noGrp="1"/>
          </p:cNvSpPr>
          <p:nvPr>
            <p:ph idx="1"/>
          </p:nvPr>
        </p:nvSpPr>
        <p:spPr/>
        <p:txBody>
          <a:bodyPr>
            <a:normAutofit fontScale="85000" lnSpcReduction="20000"/>
          </a:bodyPr>
          <a:lstStyle/>
          <a:p>
            <a:r>
              <a:rPr lang="it-IT" dirty="0" smtClean="0">
                <a:hlinkClick r:id="rId2"/>
              </a:rPr>
              <a:t>Bilanci</a:t>
            </a:r>
            <a:endParaRPr lang="it-IT" dirty="0" smtClean="0"/>
          </a:p>
          <a:p>
            <a:r>
              <a:rPr lang="it-IT" dirty="0" smtClean="0">
                <a:hlinkClick r:id="rId3"/>
              </a:rPr>
              <a:t>Beni immobili e gestione patrimonio</a:t>
            </a:r>
            <a:endParaRPr lang="it-IT" dirty="0" smtClean="0"/>
          </a:p>
          <a:p>
            <a:r>
              <a:rPr lang="it-IT" dirty="0" smtClean="0">
                <a:hlinkClick r:id="rId4"/>
              </a:rPr>
              <a:t>Controlli e rilievi sull'amministrazione</a:t>
            </a:r>
            <a:endParaRPr lang="it-IT" dirty="0" smtClean="0"/>
          </a:p>
          <a:p>
            <a:r>
              <a:rPr lang="it-IT" dirty="0" smtClean="0">
                <a:hlinkClick r:id="rId5"/>
              </a:rPr>
              <a:t>Servizi erogati</a:t>
            </a:r>
            <a:endParaRPr lang="it-IT" dirty="0" smtClean="0"/>
          </a:p>
          <a:p>
            <a:r>
              <a:rPr lang="it-IT" dirty="0" smtClean="0">
                <a:hlinkClick r:id="rId6"/>
              </a:rPr>
              <a:t>Pagamenti dell'amministrazione</a:t>
            </a:r>
            <a:endParaRPr lang="it-IT" dirty="0" smtClean="0"/>
          </a:p>
          <a:p>
            <a:r>
              <a:rPr lang="it-IT" dirty="0" smtClean="0">
                <a:hlinkClick r:id="rId7"/>
              </a:rPr>
              <a:t>Opere pubbliche</a:t>
            </a:r>
            <a:endParaRPr lang="it-IT" dirty="0" smtClean="0"/>
          </a:p>
          <a:p>
            <a:r>
              <a:rPr lang="it-IT" dirty="0" smtClean="0">
                <a:hlinkClick r:id="rId8"/>
              </a:rPr>
              <a:t>Pianificazione e governo del territorio</a:t>
            </a:r>
            <a:endParaRPr lang="it-IT" dirty="0" smtClean="0"/>
          </a:p>
          <a:p>
            <a:r>
              <a:rPr lang="it-IT" dirty="0" smtClean="0">
                <a:hlinkClick r:id="rId9"/>
              </a:rPr>
              <a:t>Informazioni ambientali</a:t>
            </a:r>
            <a:endParaRPr lang="it-IT" dirty="0" smtClean="0"/>
          </a:p>
          <a:p>
            <a:r>
              <a:rPr lang="it-IT" dirty="0" smtClean="0">
                <a:hlinkClick r:id="rId10"/>
              </a:rPr>
              <a:t>Interventi straordinari e di emergenza</a:t>
            </a:r>
            <a:endParaRPr lang="it-IT" dirty="0" smtClean="0"/>
          </a:p>
          <a:p>
            <a:r>
              <a:rPr lang="it-IT" dirty="0" smtClean="0">
                <a:hlinkClick r:id="rId11"/>
              </a:rPr>
              <a:t>Altri contenuti</a:t>
            </a:r>
            <a:endParaRPr lang="it-IT" dirty="0" smtClean="0"/>
          </a:p>
          <a:p>
            <a:endParaRPr lang="it-IT"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Aspetti informativi: una proposta operativa  per eliminare ridondanza di dati e di relazioni</a:t>
            </a:r>
            <a:endParaRPr lang="it-IT" dirty="0"/>
          </a:p>
        </p:txBody>
      </p:sp>
      <p:sp>
        <p:nvSpPr>
          <p:cNvPr id="3" name="Segnaposto contenuto 2"/>
          <p:cNvSpPr>
            <a:spLocks noGrp="1"/>
          </p:cNvSpPr>
          <p:nvPr>
            <p:ph idx="1"/>
          </p:nvPr>
        </p:nvSpPr>
        <p:spPr>
          <a:xfrm>
            <a:off x="467544" y="1772816"/>
            <a:ext cx="8229600" cy="3705275"/>
          </a:xfrm>
        </p:spPr>
        <p:txBody>
          <a:bodyPr>
            <a:noAutofit/>
          </a:bodyPr>
          <a:lstStyle/>
          <a:p>
            <a:r>
              <a:rPr lang="it-IT" sz="2400" dirty="0" smtClean="0"/>
              <a:t>Come creare un sistema di dati aperti per eliminare gli adempimenti continui che si richiedono ai comuni e per consultare e/o catturare  dati digitali pubblicati sui siti</a:t>
            </a:r>
          </a:p>
          <a:p>
            <a:r>
              <a:rPr lang="it-IT" sz="2400" dirty="0" smtClean="0"/>
              <a:t>La proposta dovrebbe essere assunta da </a:t>
            </a:r>
            <a:r>
              <a:rPr lang="it-IT" sz="2400" dirty="0" err="1" smtClean="0"/>
              <a:t>Anci</a:t>
            </a:r>
            <a:r>
              <a:rPr lang="it-IT" sz="2400" dirty="0" smtClean="0"/>
              <a:t> e presentata nelle sedi competenti per stabilire il principio sopra indicato</a:t>
            </a:r>
          </a:p>
          <a:p>
            <a:r>
              <a:rPr lang="it-IT" sz="2400" dirty="0" err="1" smtClean="0"/>
              <a:t>Anci</a:t>
            </a:r>
            <a:r>
              <a:rPr lang="it-IT" sz="2400" dirty="0" smtClean="0"/>
              <a:t> dovrebbe proporre una soluzione informativa analizzando le diverse esigenze informative relative alle transazioni di dati tra comune ed altri enti pubblici (Corte dei Conti, Prefettura, Ministeri, ecc.)</a:t>
            </a:r>
          </a:p>
          <a:p>
            <a:r>
              <a:rPr lang="it-IT" sz="2400" dirty="0" smtClean="0"/>
              <a:t>Risultato: semplificazione procedure controlli e verifiche; economie di tempo dedicato ai vari adempimenti; economie oneri finanziari per le diverse relazioni da presentare; digitalizzazione del sistema informativo;  trasparenza garantita</a:t>
            </a:r>
          </a:p>
          <a:p>
            <a:endParaRPr lang="it-IT"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contesto normativo</a:t>
            </a:r>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t>Art. 10 del TUEL: diritto di accesso e di informazione</a:t>
            </a:r>
          </a:p>
          <a:p>
            <a:r>
              <a:rPr lang="it-IT" dirty="0" smtClean="0"/>
              <a:t>Statuti e regolamenti comunali sulla trasparenza, sulla partecipazione</a:t>
            </a:r>
          </a:p>
          <a:p>
            <a:r>
              <a:rPr lang="it-IT" dirty="0" smtClean="0"/>
              <a:t>Legge 241/90</a:t>
            </a:r>
          </a:p>
          <a:p>
            <a:r>
              <a:rPr lang="it-IT" dirty="0" err="1" smtClean="0"/>
              <a:t>dlgs</a:t>
            </a:r>
            <a:r>
              <a:rPr lang="it-IT" dirty="0" smtClean="0"/>
              <a:t> 150/2009: accessibilità totale e piano di trasparenza</a:t>
            </a:r>
          </a:p>
          <a:p>
            <a:r>
              <a:rPr lang="it-IT" dirty="0" smtClean="0"/>
              <a:t>Legge 69/2009, art. 32 pubblicazione atti sui siti</a:t>
            </a:r>
          </a:p>
          <a:p>
            <a:r>
              <a:rPr lang="it-IT" dirty="0" err="1" smtClean="0"/>
              <a:t>Dlgs</a:t>
            </a:r>
            <a:r>
              <a:rPr lang="it-IT" dirty="0" smtClean="0"/>
              <a:t> 33/2013: piano triennale di trasparenza, accesso civico, requisiti  della informazione</a:t>
            </a:r>
          </a:p>
          <a:p>
            <a:r>
              <a:rPr lang="it-IT" dirty="0" err="1" smtClean="0"/>
              <a:t>Dlgs</a:t>
            </a:r>
            <a:r>
              <a:rPr lang="it-IT" dirty="0" smtClean="0"/>
              <a:t> 82/2005 e </a:t>
            </a:r>
            <a:r>
              <a:rPr lang="it-IT" dirty="0" err="1" smtClean="0"/>
              <a:t>sm</a:t>
            </a:r>
            <a:r>
              <a:rPr lang="it-IT" dirty="0" smtClean="0"/>
              <a:t> (Codice dell’Amministrazione digitale): come realizzare l’amministrazione digitale, senza carta, valida, con servizi in rete validi a tutti gli effetti</a:t>
            </a:r>
          </a:p>
          <a:p>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norme di riferimento</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Art.4 </a:t>
            </a:r>
            <a:r>
              <a:rPr lang="it-IT" dirty="0" err="1" smtClean="0"/>
              <a:t>dlgs</a:t>
            </a:r>
            <a:r>
              <a:rPr lang="it-IT" dirty="0" smtClean="0"/>
              <a:t> 149/2011: relazione fine mandato (con la modifica della legge 213/2012)</a:t>
            </a:r>
          </a:p>
          <a:p>
            <a:r>
              <a:rPr lang="it-IT" dirty="0" smtClean="0"/>
              <a:t>Art. 4bis </a:t>
            </a:r>
            <a:r>
              <a:rPr lang="it-IT" dirty="0" err="1" smtClean="0"/>
              <a:t>dlgs</a:t>
            </a:r>
            <a:r>
              <a:rPr lang="it-IT" dirty="0" smtClean="0"/>
              <a:t> 149/2011: relazione inizio mandato(con </a:t>
            </a:r>
            <a:r>
              <a:rPr lang="it-IT" dirty="0" err="1" smtClean="0"/>
              <a:t>lalegge</a:t>
            </a:r>
            <a:r>
              <a:rPr lang="it-IT" dirty="0" smtClean="0"/>
              <a:t> 213/2012)</a:t>
            </a:r>
          </a:p>
          <a:p>
            <a:r>
              <a:rPr lang="it-IT" dirty="0" err="1" smtClean="0"/>
              <a:t>Dlgs</a:t>
            </a:r>
            <a:r>
              <a:rPr lang="it-IT" dirty="0" smtClean="0"/>
              <a:t> 149/2011: meccanismi sanzionatori e premiali relativi a regioni, province, comuni (legge 42/2009)</a:t>
            </a:r>
          </a:p>
          <a:p>
            <a:r>
              <a:rPr lang="it-IT" dirty="0" smtClean="0"/>
              <a:t>Il 4bis è stato introdotto con legge 213/2012 (conversione del </a:t>
            </a:r>
            <a:r>
              <a:rPr lang="it-IT" dirty="0" err="1" smtClean="0"/>
              <a:t>DL</a:t>
            </a:r>
            <a:r>
              <a:rPr lang="it-IT" dirty="0" smtClean="0"/>
              <a:t> 10 ottobre 2012,n.174) e la modifica dell’art. 4bis con legge 124/2013 (conversione del </a:t>
            </a:r>
            <a:r>
              <a:rPr lang="it-IT" dirty="0" err="1" smtClean="0"/>
              <a:t>DL</a:t>
            </a:r>
            <a:r>
              <a:rPr lang="it-IT" dirty="0" smtClean="0"/>
              <a:t> 102/2013)</a:t>
            </a:r>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Art. 4: relazione fine mandato</a:t>
            </a:r>
            <a:endParaRPr lang="it-IT" dirty="0"/>
          </a:p>
        </p:txBody>
      </p:sp>
      <p:sp>
        <p:nvSpPr>
          <p:cNvPr id="3" name="Segnaposto contenuto 2"/>
          <p:cNvSpPr>
            <a:spLocks noGrp="1"/>
          </p:cNvSpPr>
          <p:nvPr>
            <p:ph idx="1"/>
          </p:nvPr>
        </p:nvSpPr>
        <p:spPr/>
        <p:txBody>
          <a:bodyPr/>
          <a:lstStyle/>
          <a:p>
            <a:r>
              <a:rPr lang="it-IT" dirty="0" smtClean="0"/>
              <a:t>1. Al fine di garantire il coordinamento della finanza pubblica, il rispetto dell'unita' economica e giuridica della Repubblica, il principio di trasparenza delle decisioni di entrata e di spesa, le province e i comuni sono tenuti a redigere una relazione di fine mandato. </a:t>
            </a:r>
            <a:endParaRPr lang="it-I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0"/>
            <a:ext cx="8229600" cy="1143000"/>
          </a:xfrm>
        </p:spPr>
        <p:txBody>
          <a:bodyPr>
            <a:normAutofit fontScale="90000"/>
          </a:bodyPr>
          <a:lstStyle/>
          <a:p>
            <a:r>
              <a:rPr lang="it-IT" dirty="0" smtClean="0"/>
              <a:t>Termini di sottoscrizione ed invio a diversi soggetti</a:t>
            </a:r>
            <a:endParaRPr lang="it-IT" dirty="0"/>
          </a:p>
        </p:txBody>
      </p:sp>
      <p:sp>
        <p:nvSpPr>
          <p:cNvPr id="3" name="Segnaposto contenuto 2"/>
          <p:cNvSpPr>
            <a:spLocks noGrp="1"/>
          </p:cNvSpPr>
          <p:nvPr>
            <p:ph idx="1"/>
          </p:nvPr>
        </p:nvSpPr>
        <p:spPr>
          <a:xfrm>
            <a:off x="467544" y="1052736"/>
            <a:ext cx="8229600" cy="4741987"/>
          </a:xfrm>
        </p:spPr>
        <p:txBody>
          <a:bodyPr>
            <a:noAutofit/>
          </a:bodyPr>
          <a:lstStyle/>
          <a:p>
            <a:r>
              <a:rPr lang="it-IT" sz="2400" dirty="0" smtClean="0"/>
              <a:t>2. La relazione di fine mandato </a:t>
            </a:r>
            <a:r>
              <a:rPr lang="it-IT" sz="2400" b="1" i="1" dirty="0" smtClean="0"/>
              <a:t>((, redatta dal responsabile del servizio finanziario o dal segretario generale,))</a:t>
            </a:r>
            <a:r>
              <a:rPr lang="it-IT" sz="2400" dirty="0" smtClean="0"/>
              <a:t> e' sottoscritta dal presidente della provincia o dal sindaco non oltre il novantesimo giorno antecedente la data di scadenza del mandato. </a:t>
            </a:r>
          </a:p>
          <a:p>
            <a:r>
              <a:rPr lang="it-IT" sz="2400" dirty="0" smtClean="0"/>
              <a:t>Entro e non oltre dieci giorni dopo la sottoscrizione della relazione, essa deve risultare certificata dall'organo di revisione dell'ente locale e, nello stesso termine, trasmessa al Tavolo tecnico interistituzionale </a:t>
            </a:r>
            <a:r>
              <a:rPr lang="it-IT" sz="2400" b="1" i="1" dirty="0" smtClean="0"/>
              <a:t>((, se insediato,))</a:t>
            </a:r>
            <a:r>
              <a:rPr lang="it-IT" sz="2400" dirty="0" smtClean="0"/>
              <a:t> istituito presso la Conferenza permanente per il coordinamento della finanza pubblica, composto pariteticamente da rappresentanti ministeriali e degli enti locali. </a:t>
            </a:r>
          </a:p>
          <a:p>
            <a:pPr>
              <a:buNone/>
            </a:pPr>
            <a:endParaRPr lang="it-IT" sz="2400" dirty="0" smtClean="0"/>
          </a:p>
          <a:p>
            <a:pPr>
              <a:buNone/>
            </a:pPr>
            <a:endParaRPr lang="it-IT" sz="1800" dirty="0" smtClean="0"/>
          </a:p>
          <a:p>
            <a:pPr>
              <a:buNone/>
            </a:pPr>
            <a:endParaRPr lang="it-IT"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Termini </a:t>
            </a:r>
            <a:endParaRPr lang="it-IT" dirty="0"/>
          </a:p>
        </p:txBody>
      </p:sp>
      <p:sp>
        <p:nvSpPr>
          <p:cNvPr id="3" name="Segnaposto contenuto 2"/>
          <p:cNvSpPr>
            <a:spLocks noGrp="1"/>
          </p:cNvSpPr>
          <p:nvPr>
            <p:ph idx="1"/>
          </p:nvPr>
        </p:nvSpPr>
        <p:spPr/>
        <p:txBody>
          <a:bodyPr>
            <a:normAutofit fontScale="62500" lnSpcReduction="20000"/>
          </a:bodyPr>
          <a:lstStyle/>
          <a:p>
            <a:r>
              <a:rPr lang="it-IT" sz="3400" dirty="0" smtClean="0"/>
              <a:t>Il Tavolo tecnico interistituzionale verifica, per quanto di propria competenza, la </a:t>
            </a:r>
            <a:r>
              <a:rPr lang="it-IT" sz="3400" dirty="0" err="1" smtClean="0"/>
              <a:t>conformita'</a:t>
            </a:r>
            <a:r>
              <a:rPr lang="it-IT" sz="3400" dirty="0" smtClean="0"/>
              <a:t> di quanto esposto nella relazione di fine mandato con i dati finanziari in proprio possesso e con le informazioni fatte pervenire dagli enti locali alla banca dati di cui all'articolo 13 della legge 31 dicembre 2009, n. 196, ed invia, entro venti giorni, apposito rapporto al presidente della provincia o al sindaco. </a:t>
            </a:r>
          </a:p>
          <a:p>
            <a:r>
              <a:rPr lang="it-IT" sz="3400" dirty="0" smtClean="0"/>
              <a:t>Il rapporto e la relazione di fine mandato sono pubblicati sul sito istituzionale della provincia o del comune entro il giorno successivo alla data di ricevimento del rapporto del citato Tavolo tecnico interistituzionale da parte del presidente della provincia o del sindaco. Entrambi i documenti sono inoltre trasmessi dal presidente della provincia o dal sindaco alla Conferenza permanente per il coordinamento della finanza pubblica. </a:t>
            </a:r>
          </a:p>
          <a:p>
            <a:pPr>
              <a:buNone/>
            </a:pPr>
            <a:endParaRPr lang="it-IT" sz="3400" dirty="0" smtClean="0"/>
          </a:p>
          <a:p>
            <a:pPr>
              <a:buNone/>
            </a:pPr>
            <a:endParaRPr lang="it-IT" dirty="0" smtClean="0"/>
          </a:p>
          <a:p>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Relazione alla Corte dei Conti</a:t>
            </a:r>
            <a:endParaRPr lang="it-IT" dirty="0"/>
          </a:p>
        </p:txBody>
      </p:sp>
      <p:sp>
        <p:nvSpPr>
          <p:cNvPr id="3" name="Segnaposto contenuto 2"/>
          <p:cNvSpPr>
            <a:spLocks noGrp="1"/>
          </p:cNvSpPr>
          <p:nvPr>
            <p:ph idx="1"/>
          </p:nvPr>
        </p:nvSpPr>
        <p:spPr/>
        <p:txBody>
          <a:bodyPr/>
          <a:lstStyle/>
          <a:p>
            <a:r>
              <a:rPr lang="it-IT" b="1" i="1" dirty="0" smtClean="0"/>
              <a:t>((3-bis. La relazione di cui ai commi 2 e 3 e' trasmessa, entro dieci giorni dalla sottoscrizione del presidente della provincia o del sindaco, alla sezione regionale di controllo della Corte dei conti))</a:t>
            </a:r>
            <a:r>
              <a:rPr lang="it-IT" dirty="0" smtClean="0"/>
              <a:t>. </a:t>
            </a:r>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Contenuto della relazione: art. 4,comma 4</a:t>
            </a:r>
            <a:endParaRPr lang="it-IT" dirty="0"/>
          </a:p>
        </p:txBody>
      </p:sp>
      <p:sp>
        <p:nvSpPr>
          <p:cNvPr id="3" name="Segnaposto contenuto 2"/>
          <p:cNvSpPr>
            <a:spLocks noGrp="1"/>
          </p:cNvSpPr>
          <p:nvPr>
            <p:ph idx="1"/>
          </p:nvPr>
        </p:nvSpPr>
        <p:spPr/>
        <p:txBody>
          <a:bodyPr>
            <a:normAutofit fontScale="55000" lnSpcReduction="20000"/>
          </a:bodyPr>
          <a:lstStyle/>
          <a:p>
            <a:r>
              <a:rPr lang="it-IT" dirty="0" smtClean="0"/>
              <a:t>4. La relazione di fine mandato contiene la descrizione dettagliata delle principali </a:t>
            </a:r>
            <a:r>
              <a:rPr lang="it-IT" dirty="0" err="1" smtClean="0"/>
              <a:t>attivita'</a:t>
            </a:r>
            <a:r>
              <a:rPr lang="it-IT" dirty="0" smtClean="0"/>
              <a:t> normative e amministrative svolte durante il mandato, con specifico riferimento a: </a:t>
            </a:r>
          </a:p>
          <a:p>
            <a:r>
              <a:rPr lang="it-IT" dirty="0" smtClean="0"/>
              <a:t>a) sistema ed esiti dei controlli interni; </a:t>
            </a:r>
          </a:p>
          <a:p>
            <a:r>
              <a:rPr lang="it-IT" dirty="0" smtClean="0"/>
              <a:t>b) eventuali rilievi della Corte dei conti; </a:t>
            </a:r>
          </a:p>
          <a:p>
            <a:r>
              <a:rPr lang="it-IT" dirty="0" smtClean="0"/>
              <a:t>c) azioni intraprese per il rispetto dei saldi di finanza pubblica programmati e stato del percorso di convergenza verso i fabbisogni standard; </a:t>
            </a:r>
          </a:p>
          <a:p>
            <a:r>
              <a:rPr lang="it-IT" dirty="0" smtClean="0"/>
              <a:t>d) situazione finanziaria e patrimoniale, anche evidenziando le carenze riscontrate nella gestione degli enti controllati dal comune o dalla provincia ai sensi dei numeri 1 e 2 del comma primo dell'articolo 2359 del codice civile, ed indicando azioni intraprese per porvi rimedio; </a:t>
            </a:r>
          </a:p>
          <a:p>
            <a:r>
              <a:rPr lang="it-IT" dirty="0" smtClean="0"/>
              <a:t>e) azioni intraprese per contenere la spesa e stato del percorso di convergenza ai fabbisogni standard, affiancato da indicatori quantitativi e qualitativi relativi agli output dei servizi resi, anche utilizzando come parametro di riferimento </a:t>
            </a:r>
            <a:r>
              <a:rPr lang="it-IT" dirty="0" err="1" smtClean="0"/>
              <a:t>realta'</a:t>
            </a:r>
            <a:r>
              <a:rPr lang="it-IT" dirty="0" smtClean="0"/>
              <a:t> rappresentative dell'offerta di prestazioni con il miglior rapporto </a:t>
            </a:r>
            <a:r>
              <a:rPr lang="it-IT" dirty="0" err="1" smtClean="0"/>
              <a:t>qualita-costi</a:t>
            </a:r>
            <a:r>
              <a:rPr lang="it-IT" dirty="0" smtClean="0"/>
              <a:t>; </a:t>
            </a:r>
          </a:p>
          <a:p>
            <a:r>
              <a:rPr lang="it-IT" dirty="0" smtClean="0"/>
              <a:t>f) quantificazione della misura dell'indebitamento provinciale o comunale. </a:t>
            </a:r>
            <a:endParaRPr lang="it-IT" dirty="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290</TotalTime>
  <Words>1872</Words>
  <Application>Microsoft Office PowerPoint</Application>
  <PresentationFormat>Presentazione su schermo (4:3)</PresentationFormat>
  <Paragraphs>109</Paragraphs>
  <Slides>22</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22</vt:i4>
      </vt:variant>
    </vt:vector>
  </HeadingPairs>
  <TitlesOfParts>
    <vt:vector size="25" baseType="lpstr">
      <vt:lpstr>Arial</vt:lpstr>
      <vt:lpstr>Calibri</vt:lpstr>
      <vt:lpstr>Tema di Office</vt:lpstr>
      <vt:lpstr>IL SISTEMA DELLE RELAZIONI DI FINE ED INIZIO MANDATO DEI SINDACI: ASPETTI ISTITUZIONALI, AMMINISTRATIVI, INFORMATIVI</vt:lpstr>
      <vt:lpstr>Adempimento o opportunità</vt:lpstr>
      <vt:lpstr>Il contesto normativo</vt:lpstr>
      <vt:lpstr>Le norme di riferimento</vt:lpstr>
      <vt:lpstr>Art. 4: relazione fine mandato</vt:lpstr>
      <vt:lpstr>Termini di sottoscrizione ed invio a diversi soggetti</vt:lpstr>
      <vt:lpstr>Termini </vt:lpstr>
      <vt:lpstr>Relazione alla Corte dei Conti</vt:lpstr>
      <vt:lpstr>Contenuto della relazione: art. 4,comma 4</vt:lpstr>
      <vt:lpstr>Schemi tipo per la relazione di fine mandato</vt:lpstr>
      <vt:lpstr>Mancati adempimenti: redazione e pubblicazione</vt:lpstr>
      <vt:lpstr>Art. 4 bis: relazione di inizio mandato</vt:lpstr>
      <vt:lpstr>Art. 4bis, comma 2: Redazione e firma</vt:lpstr>
      <vt:lpstr>La ratio: rendicontare ai cittadini</vt:lpstr>
      <vt:lpstr>Il sistema delle relazioni</vt:lpstr>
      <vt:lpstr>Rilevanza politico istituzionale della relazione</vt:lpstr>
      <vt:lpstr>Campagna elettorale</vt:lpstr>
      <vt:lpstr>Aspetti amministrativi:  compilazione dei modelli</vt:lpstr>
      <vt:lpstr>Schemi di dati pubblicati</vt:lpstr>
      <vt:lpstr>Schema dati dlgs 33/2013</vt:lpstr>
      <vt:lpstr>Schema dati dlgs 33/2013</vt:lpstr>
      <vt:lpstr>Aspetti informativi: una proposta operativa  per eliminare ridondanza di dati e di relazioni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SISTEMA DELLE RELAZIONI DI FINE ED INIZIO MANDATO DEI SINDACI: ASPETTI GIURIDICI, AMMINISTRATIVI, INFORMATIVI</dc:title>
  <dc:creator>Donato A. Limone</dc:creator>
  <cp:lastModifiedBy>datanet</cp:lastModifiedBy>
  <cp:revision>5</cp:revision>
  <dcterms:created xsi:type="dcterms:W3CDTF">2014-02-17T21:14:46Z</dcterms:created>
  <dcterms:modified xsi:type="dcterms:W3CDTF">2014-02-25T09:14:52Z</dcterms:modified>
</cp:coreProperties>
</file>